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 id="2147483679" r:id="rId3"/>
    <p:sldMasterId id="2147483685" r:id="rId4"/>
    <p:sldMasterId id="2147483691" r:id="rId5"/>
    <p:sldMasterId id="2147483696" r:id="rId6"/>
  </p:sldMasterIdLst>
  <p:notesMasterIdLst>
    <p:notesMasterId r:id="rId33"/>
  </p:notesMasterIdLst>
  <p:handoutMasterIdLst>
    <p:handoutMasterId r:id="rId34"/>
  </p:handoutMasterIdLst>
  <p:sldIdLst>
    <p:sldId id="257" r:id="rId7"/>
    <p:sldId id="260" r:id="rId8"/>
    <p:sldId id="261" r:id="rId9"/>
    <p:sldId id="269" r:id="rId10"/>
    <p:sldId id="270" r:id="rId11"/>
    <p:sldId id="271" r:id="rId12"/>
    <p:sldId id="272" r:id="rId13"/>
    <p:sldId id="291" r:id="rId14"/>
    <p:sldId id="274" r:id="rId15"/>
    <p:sldId id="275" r:id="rId16"/>
    <p:sldId id="276" r:id="rId17"/>
    <p:sldId id="292" r:id="rId18"/>
    <p:sldId id="278" r:id="rId19"/>
    <p:sldId id="279" r:id="rId20"/>
    <p:sldId id="293" r:id="rId21"/>
    <p:sldId id="281" r:id="rId22"/>
    <p:sldId id="294" r:id="rId23"/>
    <p:sldId id="283" r:id="rId24"/>
    <p:sldId id="295" r:id="rId25"/>
    <p:sldId id="285" r:id="rId26"/>
    <p:sldId id="298" r:id="rId27"/>
    <p:sldId id="287" r:id="rId28"/>
    <p:sldId id="288" r:id="rId29"/>
    <p:sldId id="289" r:id="rId30"/>
    <p:sldId id="296" r:id="rId31"/>
    <p:sldId id="297" r:id="rId32"/>
  </p:sldIdLst>
  <p:sldSz cx="9144000" cy="5143500" type="screen16x9"/>
  <p:notesSz cx="6858000" cy="9144000"/>
  <p:embeddedFontLst>
    <p:embeddedFont>
      <p:font typeface="Raleway" pitchFamily="2" charset="0"/>
      <p:regular r:id="rId35"/>
    </p:embeddedFont>
    <p:embeddedFont>
      <p:font typeface="Buxton Sketch" pitchFamily="66" charset="0"/>
      <p:regular r:id="rId36"/>
    </p:embeddedFont>
    <p:embeddedFont>
      <p:font typeface="Calibri" pitchFamily="34" charset="0"/>
      <p:regular r:id="rId37"/>
      <p:bold r:id="rId38"/>
      <p:italic r:id="rId39"/>
      <p:boldItalic r:id="rId40"/>
    </p:embeddedFont>
    <p:embeddedFont>
      <p:font typeface="Segoe UI" pitchFamily="34" charset="0"/>
      <p:regular r:id="rId41"/>
      <p:bold r:id="rId42"/>
      <p:italic r:id="rId43"/>
      <p:boldItalic r:id="rId44"/>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B0B0B0"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7" d="100"/>
          <a:sy n="67" d="100"/>
        </p:scale>
        <p:origin x="-120" y="-4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FC168-03A9-4C87-BD3D-00F04B50B072}" type="doc">
      <dgm:prSet loTypeId="urn:microsoft.com/office/officeart/2005/8/layout/gear1" loCatId="process" qsTypeId="urn:microsoft.com/office/officeart/2005/8/quickstyle/simple5" qsCatId="simple" csTypeId="urn:microsoft.com/office/officeart/2005/8/colors/accent2_4" csCatId="accent2" phldr="1"/>
      <dgm:spPr/>
    </dgm:pt>
    <dgm:pt modelId="{8F3C5971-85EC-4764-8921-C793CD2E3409}">
      <dgm:prSet phldrT="[Text]"/>
      <dgm:spPr/>
      <dgm:t>
        <a:bodyPr/>
        <a:lstStyle/>
        <a:p>
          <a:r>
            <a:rPr lang="en-GB" dirty="0" smtClean="0"/>
            <a:t>Compose</a:t>
          </a:r>
          <a:endParaRPr lang="en-GB" dirty="0"/>
        </a:p>
      </dgm:t>
    </dgm:pt>
    <dgm:pt modelId="{7CCEC456-6BDA-45B0-8939-F43CA6A6FBF1}" type="parTrans" cxnId="{477BE574-139A-402F-8E6B-4A0234D5C199}">
      <dgm:prSet/>
      <dgm:spPr/>
      <dgm:t>
        <a:bodyPr/>
        <a:lstStyle/>
        <a:p>
          <a:endParaRPr lang="en-GB"/>
        </a:p>
      </dgm:t>
    </dgm:pt>
    <dgm:pt modelId="{5C7A3666-0429-4E96-8ACB-A2AA5580A2DF}" type="sibTrans" cxnId="{477BE574-139A-402F-8E6B-4A0234D5C199}">
      <dgm:prSet/>
      <dgm:spPr/>
      <dgm:t>
        <a:bodyPr/>
        <a:lstStyle/>
        <a:p>
          <a:endParaRPr lang="en-GB"/>
        </a:p>
      </dgm:t>
    </dgm:pt>
    <dgm:pt modelId="{9DF1035C-42C6-4D69-A778-BE7CA62A121F}" type="pres">
      <dgm:prSet presAssocID="{EA1FC168-03A9-4C87-BD3D-00F04B50B072}" presName="composite" presStyleCnt="0">
        <dgm:presLayoutVars>
          <dgm:chMax val="3"/>
          <dgm:animLvl val="lvl"/>
          <dgm:resizeHandles val="exact"/>
        </dgm:presLayoutVars>
      </dgm:prSet>
      <dgm:spPr/>
    </dgm:pt>
    <dgm:pt modelId="{A0E6D249-0BD6-4FB9-B2DB-50BF5151CCB9}" type="pres">
      <dgm:prSet presAssocID="{8F3C5971-85EC-4764-8921-C793CD2E3409}" presName="gear1" presStyleLbl="node1" presStyleIdx="0" presStyleCnt="1">
        <dgm:presLayoutVars>
          <dgm:chMax val="1"/>
          <dgm:bulletEnabled val="1"/>
        </dgm:presLayoutVars>
      </dgm:prSet>
      <dgm:spPr/>
      <dgm:t>
        <a:bodyPr/>
        <a:lstStyle/>
        <a:p>
          <a:endParaRPr lang="en-GB"/>
        </a:p>
      </dgm:t>
    </dgm:pt>
    <dgm:pt modelId="{0F29A543-6EBD-4A1F-BC4B-A952B1BAEE05}" type="pres">
      <dgm:prSet presAssocID="{8F3C5971-85EC-4764-8921-C793CD2E3409}" presName="gear1srcNode" presStyleLbl="node1" presStyleIdx="0" presStyleCnt="1"/>
      <dgm:spPr/>
      <dgm:t>
        <a:bodyPr/>
        <a:lstStyle/>
        <a:p>
          <a:endParaRPr lang="en-GB"/>
        </a:p>
      </dgm:t>
    </dgm:pt>
    <dgm:pt modelId="{2A9E782F-FCB6-48BB-BF1D-5E2E105D2A24}" type="pres">
      <dgm:prSet presAssocID="{8F3C5971-85EC-4764-8921-C793CD2E3409}" presName="gear1dstNode" presStyleLbl="node1" presStyleIdx="0" presStyleCnt="1"/>
      <dgm:spPr/>
      <dgm:t>
        <a:bodyPr/>
        <a:lstStyle/>
        <a:p>
          <a:endParaRPr lang="en-GB"/>
        </a:p>
      </dgm:t>
    </dgm:pt>
    <dgm:pt modelId="{2B030942-C552-4311-A46A-CFD728139A19}" type="pres">
      <dgm:prSet presAssocID="{5C7A3666-0429-4E96-8ACB-A2AA5580A2DF}" presName="connector1" presStyleLbl="sibTrans2D1" presStyleIdx="0" presStyleCnt="1"/>
      <dgm:spPr/>
      <dgm:t>
        <a:bodyPr/>
        <a:lstStyle/>
        <a:p>
          <a:endParaRPr lang="en-GB"/>
        </a:p>
      </dgm:t>
    </dgm:pt>
  </dgm:ptLst>
  <dgm:cxnLst>
    <dgm:cxn modelId="{0E29AFC0-CB2B-4B73-9696-4C726B030CBA}" type="presOf" srcId="{EA1FC168-03A9-4C87-BD3D-00F04B50B072}" destId="{9DF1035C-42C6-4D69-A778-BE7CA62A121F}" srcOrd="0" destOrd="0" presId="urn:microsoft.com/office/officeart/2005/8/layout/gear1"/>
    <dgm:cxn modelId="{DDAC3ECC-BA40-41C3-ABAC-F0DCE6C44D94}" type="presOf" srcId="{8F3C5971-85EC-4764-8921-C793CD2E3409}" destId="{2A9E782F-FCB6-48BB-BF1D-5E2E105D2A24}" srcOrd="2" destOrd="0" presId="urn:microsoft.com/office/officeart/2005/8/layout/gear1"/>
    <dgm:cxn modelId="{22602906-5B6A-42D0-9C2C-8297734B6F36}" type="presOf" srcId="{8F3C5971-85EC-4764-8921-C793CD2E3409}" destId="{0F29A543-6EBD-4A1F-BC4B-A952B1BAEE05}" srcOrd="1" destOrd="0" presId="urn:microsoft.com/office/officeart/2005/8/layout/gear1"/>
    <dgm:cxn modelId="{3E9C1AA3-9A23-4CC8-96D6-F3DB7A893243}" type="presOf" srcId="{5C7A3666-0429-4E96-8ACB-A2AA5580A2DF}" destId="{2B030942-C552-4311-A46A-CFD728139A19}" srcOrd="0" destOrd="0" presId="urn:microsoft.com/office/officeart/2005/8/layout/gear1"/>
    <dgm:cxn modelId="{477BE574-139A-402F-8E6B-4A0234D5C199}" srcId="{EA1FC168-03A9-4C87-BD3D-00F04B50B072}" destId="{8F3C5971-85EC-4764-8921-C793CD2E3409}" srcOrd="0" destOrd="0" parTransId="{7CCEC456-6BDA-45B0-8939-F43CA6A6FBF1}" sibTransId="{5C7A3666-0429-4E96-8ACB-A2AA5580A2DF}"/>
    <dgm:cxn modelId="{61622807-5F7F-4054-80FD-FA0265DBE38F}" type="presOf" srcId="{8F3C5971-85EC-4764-8921-C793CD2E3409}" destId="{A0E6D249-0BD6-4FB9-B2DB-50BF5151CCB9}" srcOrd="0" destOrd="0" presId="urn:microsoft.com/office/officeart/2005/8/layout/gear1"/>
    <dgm:cxn modelId="{5AAEB789-4DBF-4323-9DE2-40585E32C9AC}" type="presParOf" srcId="{9DF1035C-42C6-4D69-A778-BE7CA62A121F}" destId="{A0E6D249-0BD6-4FB9-B2DB-50BF5151CCB9}" srcOrd="0" destOrd="0" presId="urn:microsoft.com/office/officeart/2005/8/layout/gear1"/>
    <dgm:cxn modelId="{935D607A-88B8-4B74-8AA0-AFB847B43A19}" type="presParOf" srcId="{9DF1035C-42C6-4D69-A778-BE7CA62A121F}" destId="{0F29A543-6EBD-4A1F-BC4B-A952B1BAEE05}" srcOrd="1" destOrd="0" presId="urn:microsoft.com/office/officeart/2005/8/layout/gear1"/>
    <dgm:cxn modelId="{D2C7F64F-D4B1-42C3-A666-5EFF5531DC87}" type="presParOf" srcId="{9DF1035C-42C6-4D69-A778-BE7CA62A121F}" destId="{2A9E782F-FCB6-48BB-BF1D-5E2E105D2A24}" srcOrd="2" destOrd="0" presId="urn:microsoft.com/office/officeart/2005/8/layout/gear1"/>
    <dgm:cxn modelId="{311B3821-A6D0-4FDF-975A-F1E756A32F13}" type="presParOf" srcId="{9DF1035C-42C6-4D69-A778-BE7CA62A121F}" destId="{2B030942-C552-4311-A46A-CFD728139A19}"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E73F95-A0F2-437C-BB0C-C157676A8B64}"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GB"/>
        </a:p>
      </dgm:t>
    </dgm:pt>
    <dgm:pt modelId="{FB8EC217-AE12-4E1A-9BD9-3E52DC163F2C}">
      <dgm:prSet phldrT="[Text]"/>
      <dgm:spPr/>
      <dgm:t>
        <a:bodyPr/>
        <a:lstStyle/>
        <a:p>
          <a:r>
            <a:rPr lang="en-GB" dirty="0" err="1" smtClean="0"/>
            <a:t>ComposablePartCatalog</a:t>
          </a:r>
          <a:endParaRPr lang="en-GB" dirty="0"/>
        </a:p>
      </dgm:t>
    </dgm:pt>
    <dgm:pt modelId="{F4F6B0EB-98EC-4B7B-9AE6-73D68DA5828B}" type="parTrans" cxnId="{4F1B7305-332B-425B-87A5-21DFA74A090C}">
      <dgm:prSet/>
      <dgm:spPr/>
      <dgm:t>
        <a:bodyPr/>
        <a:lstStyle/>
        <a:p>
          <a:endParaRPr lang="en-GB"/>
        </a:p>
      </dgm:t>
    </dgm:pt>
    <dgm:pt modelId="{1CA7E75C-96D1-46B8-B0A4-3160592555C7}" type="sibTrans" cxnId="{4F1B7305-332B-425B-87A5-21DFA74A090C}">
      <dgm:prSet/>
      <dgm:spPr/>
      <dgm:t>
        <a:bodyPr/>
        <a:lstStyle/>
        <a:p>
          <a:endParaRPr lang="en-GB"/>
        </a:p>
      </dgm:t>
    </dgm:pt>
    <dgm:pt modelId="{0AA32E09-C7E2-4431-BABA-A2A05FB778CD}">
      <dgm:prSet phldrT="[Text]"/>
      <dgm:spPr/>
      <dgm:t>
        <a:bodyPr/>
        <a:lstStyle/>
        <a:p>
          <a:r>
            <a:rPr lang="en-GB" dirty="0" err="1" smtClean="0"/>
            <a:t>ComposablePartDefinition</a:t>
          </a:r>
          <a:endParaRPr lang="en-GB" dirty="0"/>
        </a:p>
      </dgm:t>
    </dgm:pt>
    <dgm:pt modelId="{D49099E3-A1A4-4D00-A7C9-7E6ACF667BE3}" type="parTrans" cxnId="{ECE12DAE-6E72-4A19-A342-3FC4F1AAFB49}">
      <dgm:prSet/>
      <dgm:spPr/>
      <dgm:t>
        <a:bodyPr/>
        <a:lstStyle/>
        <a:p>
          <a:endParaRPr lang="en-GB"/>
        </a:p>
      </dgm:t>
    </dgm:pt>
    <dgm:pt modelId="{651D2073-65D3-4CE5-ACA2-C07016A31ED8}" type="sibTrans" cxnId="{ECE12DAE-6E72-4A19-A342-3FC4F1AAFB49}">
      <dgm:prSet/>
      <dgm:spPr/>
      <dgm:t>
        <a:bodyPr/>
        <a:lstStyle/>
        <a:p>
          <a:endParaRPr lang="en-GB"/>
        </a:p>
      </dgm:t>
    </dgm:pt>
    <dgm:pt modelId="{09A95BA3-022D-422B-8FC2-768F7899E7AF}">
      <dgm:prSet phldrT="[Text]"/>
      <dgm:spPr/>
      <dgm:t>
        <a:bodyPr/>
        <a:lstStyle/>
        <a:p>
          <a:r>
            <a:rPr lang="en-GB" dirty="0" err="1" smtClean="0"/>
            <a:t>ComposablePart</a:t>
          </a:r>
          <a:endParaRPr lang="en-GB" dirty="0"/>
        </a:p>
      </dgm:t>
    </dgm:pt>
    <dgm:pt modelId="{E623B4C4-8B55-436E-A489-3EF3D5277036}" type="parTrans" cxnId="{765BD01A-EDFD-447F-B1A9-C527D553FE39}">
      <dgm:prSet/>
      <dgm:spPr/>
      <dgm:t>
        <a:bodyPr/>
        <a:lstStyle/>
        <a:p>
          <a:endParaRPr lang="en-GB"/>
        </a:p>
      </dgm:t>
    </dgm:pt>
    <dgm:pt modelId="{A989562E-FC90-4E2F-B98E-B17F98E22B1F}" type="sibTrans" cxnId="{765BD01A-EDFD-447F-B1A9-C527D553FE39}">
      <dgm:prSet/>
      <dgm:spPr/>
      <dgm:t>
        <a:bodyPr/>
        <a:lstStyle/>
        <a:p>
          <a:endParaRPr lang="en-GB"/>
        </a:p>
      </dgm:t>
    </dgm:pt>
    <dgm:pt modelId="{FBC5A95E-7930-4168-9127-466B307CA129}">
      <dgm:prSet phldrT="[Text]"/>
      <dgm:spPr/>
      <dgm:t>
        <a:bodyPr/>
        <a:lstStyle/>
        <a:p>
          <a:r>
            <a:rPr lang="en-GB" dirty="0" err="1" smtClean="0"/>
            <a:t>ExportDefinition</a:t>
          </a:r>
          <a:endParaRPr lang="en-GB" dirty="0"/>
        </a:p>
      </dgm:t>
    </dgm:pt>
    <dgm:pt modelId="{1A64C162-3AEE-4363-AC4C-FF0B11D97466}" type="parTrans" cxnId="{F9C969C9-2C7A-4E26-8EB5-B3AEAE662167}">
      <dgm:prSet/>
      <dgm:spPr/>
      <dgm:t>
        <a:bodyPr/>
        <a:lstStyle/>
        <a:p>
          <a:endParaRPr lang="en-GB"/>
        </a:p>
      </dgm:t>
    </dgm:pt>
    <dgm:pt modelId="{3C1A5898-0CB0-4D54-9849-463526620DDB}" type="sibTrans" cxnId="{F9C969C9-2C7A-4E26-8EB5-B3AEAE662167}">
      <dgm:prSet/>
      <dgm:spPr/>
      <dgm:t>
        <a:bodyPr/>
        <a:lstStyle/>
        <a:p>
          <a:endParaRPr lang="en-GB"/>
        </a:p>
      </dgm:t>
    </dgm:pt>
    <dgm:pt modelId="{C1004FA9-C119-4D02-AF1C-E875AB79202D}">
      <dgm:prSet phldrT="[Text]"/>
      <dgm:spPr/>
      <dgm:t>
        <a:bodyPr/>
        <a:lstStyle/>
        <a:p>
          <a:r>
            <a:rPr lang="en-GB" dirty="0" err="1" smtClean="0"/>
            <a:t>ImportDefinition</a:t>
          </a:r>
          <a:endParaRPr lang="en-GB" dirty="0"/>
        </a:p>
      </dgm:t>
    </dgm:pt>
    <dgm:pt modelId="{0D3987AF-C3B3-41E0-BF8B-E3C0BBBC00EB}" type="parTrans" cxnId="{FD2BB867-6435-4BFC-A578-98BE6F579131}">
      <dgm:prSet/>
      <dgm:spPr/>
      <dgm:t>
        <a:bodyPr/>
        <a:lstStyle/>
        <a:p>
          <a:endParaRPr lang="en-GB"/>
        </a:p>
      </dgm:t>
    </dgm:pt>
    <dgm:pt modelId="{A0F60ABF-665A-49B8-B7CF-B361DEA5E00C}" type="sibTrans" cxnId="{FD2BB867-6435-4BFC-A578-98BE6F579131}">
      <dgm:prSet/>
      <dgm:spPr/>
      <dgm:t>
        <a:bodyPr/>
        <a:lstStyle/>
        <a:p>
          <a:endParaRPr lang="en-GB"/>
        </a:p>
      </dgm:t>
    </dgm:pt>
    <dgm:pt modelId="{20FFF7DC-BE28-435A-BB54-B3D6C89B4181}" type="pres">
      <dgm:prSet presAssocID="{7AE73F95-A0F2-437C-BB0C-C157676A8B64}" presName="linear" presStyleCnt="0">
        <dgm:presLayoutVars>
          <dgm:animLvl val="lvl"/>
          <dgm:resizeHandles val="exact"/>
        </dgm:presLayoutVars>
      </dgm:prSet>
      <dgm:spPr/>
      <dgm:t>
        <a:bodyPr/>
        <a:lstStyle/>
        <a:p>
          <a:endParaRPr lang="en-GB"/>
        </a:p>
      </dgm:t>
    </dgm:pt>
    <dgm:pt modelId="{BF00812B-3C4F-4451-AD27-50BF49E90A83}" type="pres">
      <dgm:prSet presAssocID="{FB8EC217-AE12-4E1A-9BD9-3E52DC163F2C}" presName="parentText" presStyleLbl="node1" presStyleIdx="0" presStyleCnt="5">
        <dgm:presLayoutVars>
          <dgm:chMax val="0"/>
          <dgm:bulletEnabled val="1"/>
        </dgm:presLayoutVars>
      </dgm:prSet>
      <dgm:spPr/>
      <dgm:t>
        <a:bodyPr/>
        <a:lstStyle/>
        <a:p>
          <a:endParaRPr lang="en-GB"/>
        </a:p>
      </dgm:t>
    </dgm:pt>
    <dgm:pt modelId="{24BA5AB7-A2B8-470A-87F6-144D1C436C22}" type="pres">
      <dgm:prSet presAssocID="{1CA7E75C-96D1-46B8-B0A4-3160592555C7}" presName="spacer" presStyleCnt="0"/>
      <dgm:spPr/>
      <dgm:t>
        <a:bodyPr/>
        <a:lstStyle/>
        <a:p>
          <a:endParaRPr lang="en-GB"/>
        </a:p>
      </dgm:t>
    </dgm:pt>
    <dgm:pt modelId="{171D56D5-591D-45BE-974A-4525EA7BA7FF}" type="pres">
      <dgm:prSet presAssocID="{0AA32E09-C7E2-4431-BABA-A2A05FB778CD}" presName="parentText" presStyleLbl="node1" presStyleIdx="1" presStyleCnt="5">
        <dgm:presLayoutVars>
          <dgm:chMax val="0"/>
          <dgm:bulletEnabled val="1"/>
        </dgm:presLayoutVars>
      </dgm:prSet>
      <dgm:spPr/>
      <dgm:t>
        <a:bodyPr/>
        <a:lstStyle/>
        <a:p>
          <a:endParaRPr lang="en-GB"/>
        </a:p>
      </dgm:t>
    </dgm:pt>
    <dgm:pt modelId="{BE4F4909-D4B3-4C29-8570-C91311DBC451}" type="pres">
      <dgm:prSet presAssocID="{651D2073-65D3-4CE5-ACA2-C07016A31ED8}" presName="spacer" presStyleCnt="0"/>
      <dgm:spPr/>
      <dgm:t>
        <a:bodyPr/>
        <a:lstStyle/>
        <a:p>
          <a:endParaRPr lang="en-GB"/>
        </a:p>
      </dgm:t>
    </dgm:pt>
    <dgm:pt modelId="{F47AFF2F-4084-40FE-AE61-DE36AA4255F3}" type="pres">
      <dgm:prSet presAssocID="{09A95BA3-022D-422B-8FC2-768F7899E7AF}" presName="parentText" presStyleLbl="node1" presStyleIdx="2" presStyleCnt="5">
        <dgm:presLayoutVars>
          <dgm:chMax val="0"/>
          <dgm:bulletEnabled val="1"/>
        </dgm:presLayoutVars>
      </dgm:prSet>
      <dgm:spPr/>
      <dgm:t>
        <a:bodyPr/>
        <a:lstStyle/>
        <a:p>
          <a:endParaRPr lang="en-GB"/>
        </a:p>
      </dgm:t>
    </dgm:pt>
    <dgm:pt modelId="{E7E2348D-59C9-46E3-BACB-0125AFA6BFA6}" type="pres">
      <dgm:prSet presAssocID="{A989562E-FC90-4E2F-B98E-B17F98E22B1F}" presName="spacer" presStyleCnt="0"/>
      <dgm:spPr/>
      <dgm:t>
        <a:bodyPr/>
        <a:lstStyle/>
        <a:p>
          <a:endParaRPr lang="en-GB"/>
        </a:p>
      </dgm:t>
    </dgm:pt>
    <dgm:pt modelId="{24D8D302-BF66-4E23-8CE2-6BE6B0CA6EA0}" type="pres">
      <dgm:prSet presAssocID="{FBC5A95E-7930-4168-9127-466B307CA129}" presName="parentText" presStyleLbl="node1" presStyleIdx="3" presStyleCnt="5">
        <dgm:presLayoutVars>
          <dgm:chMax val="0"/>
          <dgm:bulletEnabled val="1"/>
        </dgm:presLayoutVars>
      </dgm:prSet>
      <dgm:spPr/>
      <dgm:t>
        <a:bodyPr/>
        <a:lstStyle/>
        <a:p>
          <a:endParaRPr lang="en-GB"/>
        </a:p>
      </dgm:t>
    </dgm:pt>
    <dgm:pt modelId="{5BC66BD8-7191-46AF-AE13-220C81F81B22}" type="pres">
      <dgm:prSet presAssocID="{3C1A5898-0CB0-4D54-9849-463526620DDB}" presName="spacer" presStyleCnt="0"/>
      <dgm:spPr/>
      <dgm:t>
        <a:bodyPr/>
        <a:lstStyle/>
        <a:p>
          <a:endParaRPr lang="en-GB"/>
        </a:p>
      </dgm:t>
    </dgm:pt>
    <dgm:pt modelId="{DB1FD8A5-9E83-4E6A-A561-AC983DD8A481}" type="pres">
      <dgm:prSet presAssocID="{C1004FA9-C119-4D02-AF1C-E875AB79202D}" presName="parentText" presStyleLbl="node1" presStyleIdx="4" presStyleCnt="5">
        <dgm:presLayoutVars>
          <dgm:chMax val="0"/>
          <dgm:bulletEnabled val="1"/>
        </dgm:presLayoutVars>
      </dgm:prSet>
      <dgm:spPr/>
      <dgm:t>
        <a:bodyPr/>
        <a:lstStyle/>
        <a:p>
          <a:endParaRPr lang="en-GB"/>
        </a:p>
      </dgm:t>
    </dgm:pt>
  </dgm:ptLst>
  <dgm:cxnLst>
    <dgm:cxn modelId="{F9C969C9-2C7A-4E26-8EB5-B3AEAE662167}" srcId="{7AE73F95-A0F2-437C-BB0C-C157676A8B64}" destId="{FBC5A95E-7930-4168-9127-466B307CA129}" srcOrd="3" destOrd="0" parTransId="{1A64C162-3AEE-4363-AC4C-FF0B11D97466}" sibTransId="{3C1A5898-0CB0-4D54-9849-463526620DDB}"/>
    <dgm:cxn modelId="{718B548B-34E9-4568-8D39-1FC66B739D80}" type="presOf" srcId="{09A95BA3-022D-422B-8FC2-768F7899E7AF}" destId="{F47AFF2F-4084-40FE-AE61-DE36AA4255F3}" srcOrd="0" destOrd="0" presId="urn:microsoft.com/office/officeart/2005/8/layout/vList2"/>
    <dgm:cxn modelId="{765BD01A-EDFD-447F-B1A9-C527D553FE39}" srcId="{7AE73F95-A0F2-437C-BB0C-C157676A8B64}" destId="{09A95BA3-022D-422B-8FC2-768F7899E7AF}" srcOrd="2" destOrd="0" parTransId="{E623B4C4-8B55-436E-A489-3EF3D5277036}" sibTransId="{A989562E-FC90-4E2F-B98E-B17F98E22B1F}"/>
    <dgm:cxn modelId="{05972E40-19C1-4BEF-A7E9-1424EF19CC08}" type="presOf" srcId="{FBC5A95E-7930-4168-9127-466B307CA129}" destId="{24D8D302-BF66-4E23-8CE2-6BE6B0CA6EA0}" srcOrd="0" destOrd="0" presId="urn:microsoft.com/office/officeart/2005/8/layout/vList2"/>
    <dgm:cxn modelId="{6EB8DC04-73B4-4190-BA13-EB347C01907B}" type="presOf" srcId="{FB8EC217-AE12-4E1A-9BD9-3E52DC163F2C}" destId="{BF00812B-3C4F-4451-AD27-50BF49E90A83}" srcOrd="0" destOrd="0" presId="urn:microsoft.com/office/officeart/2005/8/layout/vList2"/>
    <dgm:cxn modelId="{8CF7A25C-47D7-4C46-99EB-FA60003D213C}" type="presOf" srcId="{C1004FA9-C119-4D02-AF1C-E875AB79202D}" destId="{DB1FD8A5-9E83-4E6A-A561-AC983DD8A481}" srcOrd="0" destOrd="0" presId="urn:microsoft.com/office/officeart/2005/8/layout/vList2"/>
    <dgm:cxn modelId="{4F1B7305-332B-425B-87A5-21DFA74A090C}" srcId="{7AE73F95-A0F2-437C-BB0C-C157676A8B64}" destId="{FB8EC217-AE12-4E1A-9BD9-3E52DC163F2C}" srcOrd="0" destOrd="0" parTransId="{F4F6B0EB-98EC-4B7B-9AE6-73D68DA5828B}" sibTransId="{1CA7E75C-96D1-46B8-B0A4-3160592555C7}"/>
    <dgm:cxn modelId="{F2917749-571A-4A44-BDAD-432A22BC7C20}" type="presOf" srcId="{0AA32E09-C7E2-4431-BABA-A2A05FB778CD}" destId="{171D56D5-591D-45BE-974A-4525EA7BA7FF}" srcOrd="0" destOrd="0" presId="urn:microsoft.com/office/officeart/2005/8/layout/vList2"/>
    <dgm:cxn modelId="{FD2BB867-6435-4BFC-A578-98BE6F579131}" srcId="{7AE73F95-A0F2-437C-BB0C-C157676A8B64}" destId="{C1004FA9-C119-4D02-AF1C-E875AB79202D}" srcOrd="4" destOrd="0" parTransId="{0D3987AF-C3B3-41E0-BF8B-E3C0BBBC00EB}" sibTransId="{A0F60ABF-665A-49B8-B7CF-B361DEA5E00C}"/>
    <dgm:cxn modelId="{9B9D6828-2AF8-410E-94F7-ADCB2FF74023}" type="presOf" srcId="{7AE73F95-A0F2-437C-BB0C-C157676A8B64}" destId="{20FFF7DC-BE28-435A-BB54-B3D6C89B4181}" srcOrd="0" destOrd="0" presId="urn:microsoft.com/office/officeart/2005/8/layout/vList2"/>
    <dgm:cxn modelId="{ECE12DAE-6E72-4A19-A342-3FC4F1AAFB49}" srcId="{7AE73F95-A0F2-437C-BB0C-C157676A8B64}" destId="{0AA32E09-C7E2-4431-BABA-A2A05FB778CD}" srcOrd="1" destOrd="0" parTransId="{D49099E3-A1A4-4D00-A7C9-7E6ACF667BE3}" sibTransId="{651D2073-65D3-4CE5-ACA2-C07016A31ED8}"/>
    <dgm:cxn modelId="{AA09FA86-8349-46F0-8960-DB6778ED7505}" type="presParOf" srcId="{20FFF7DC-BE28-435A-BB54-B3D6C89B4181}" destId="{BF00812B-3C4F-4451-AD27-50BF49E90A83}" srcOrd="0" destOrd="0" presId="urn:microsoft.com/office/officeart/2005/8/layout/vList2"/>
    <dgm:cxn modelId="{8805D5CF-56B4-4F44-9931-7C11E8F2334E}" type="presParOf" srcId="{20FFF7DC-BE28-435A-BB54-B3D6C89B4181}" destId="{24BA5AB7-A2B8-470A-87F6-144D1C436C22}" srcOrd="1" destOrd="0" presId="urn:microsoft.com/office/officeart/2005/8/layout/vList2"/>
    <dgm:cxn modelId="{61C8A8E1-CC08-443A-A8B2-FAB79C1B404E}" type="presParOf" srcId="{20FFF7DC-BE28-435A-BB54-B3D6C89B4181}" destId="{171D56D5-591D-45BE-974A-4525EA7BA7FF}" srcOrd="2" destOrd="0" presId="urn:microsoft.com/office/officeart/2005/8/layout/vList2"/>
    <dgm:cxn modelId="{76E91228-0F7C-453C-ABE7-E296F157C3C7}" type="presParOf" srcId="{20FFF7DC-BE28-435A-BB54-B3D6C89B4181}" destId="{BE4F4909-D4B3-4C29-8570-C91311DBC451}" srcOrd="3" destOrd="0" presId="urn:microsoft.com/office/officeart/2005/8/layout/vList2"/>
    <dgm:cxn modelId="{677D0B29-6C53-46C7-8D18-1998A647083B}" type="presParOf" srcId="{20FFF7DC-BE28-435A-BB54-B3D6C89B4181}" destId="{F47AFF2F-4084-40FE-AE61-DE36AA4255F3}" srcOrd="4" destOrd="0" presId="urn:microsoft.com/office/officeart/2005/8/layout/vList2"/>
    <dgm:cxn modelId="{4C95CFD3-ED0B-48E6-8F4A-CBFECD3B1964}" type="presParOf" srcId="{20FFF7DC-BE28-435A-BB54-B3D6C89B4181}" destId="{E7E2348D-59C9-46E3-BACB-0125AFA6BFA6}" srcOrd="5" destOrd="0" presId="urn:microsoft.com/office/officeart/2005/8/layout/vList2"/>
    <dgm:cxn modelId="{48EE2FD9-6FA9-4261-BDE7-34D2E8ACD4F3}" type="presParOf" srcId="{20FFF7DC-BE28-435A-BB54-B3D6C89B4181}" destId="{24D8D302-BF66-4E23-8CE2-6BE6B0CA6EA0}" srcOrd="6" destOrd="0" presId="urn:microsoft.com/office/officeart/2005/8/layout/vList2"/>
    <dgm:cxn modelId="{3A977904-DC6E-4464-B2B1-ED032CB991FB}" type="presParOf" srcId="{20FFF7DC-BE28-435A-BB54-B3D6C89B4181}" destId="{5BC66BD8-7191-46AF-AE13-220C81F81B22}" srcOrd="7" destOrd="0" presId="urn:microsoft.com/office/officeart/2005/8/layout/vList2"/>
    <dgm:cxn modelId="{8671D403-77CD-4C3A-9B78-5F992EF382F1}" type="presParOf" srcId="{20FFF7DC-BE28-435A-BB54-B3D6C89B4181}" destId="{DB1FD8A5-9E83-4E6A-A561-AC983DD8A48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6D249-0BD6-4FB9-B2DB-50BF5151CCB9}">
      <dsp:nvSpPr>
        <dsp:cNvPr id="0" name=""/>
        <dsp:cNvSpPr/>
      </dsp:nvSpPr>
      <dsp:spPr>
        <a:xfrm>
          <a:off x="1384806" y="523406"/>
          <a:ext cx="1151493" cy="1151493"/>
        </a:xfrm>
        <a:prstGeom prst="gear9">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Compose</a:t>
          </a:r>
          <a:endParaRPr lang="en-GB" sz="1300" kern="1200" dirty="0"/>
        </a:p>
      </dsp:txBody>
      <dsp:txXfrm>
        <a:off x="1616307" y="793138"/>
        <a:ext cx="688491" cy="591891"/>
      </dsp:txXfrm>
    </dsp:sp>
    <dsp:sp modelId="{2B030942-C552-4311-A46A-CFD728139A19}">
      <dsp:nvSpPr>
        <dsp:cNvPr id="0" name=""/>
        <dsp:cNvSpPr/>
      </dsp:nvSpPr>
      <dsp:spPr>
        <a:xfrm>
          <a:off x="1393989" y="351150"/>
          <a:ext cx="1416336" cy="1416336"/>
        </a:xfrm>
        <a:prstGeom prst="circularArrow">
          <a:avLst>
            <a:gd name="adj1" fmla="val 4878"/>
            <a:gd name="adj2" fmla="val 312630"/>
            <a:gd name="adj3" fmla="val 2913848"/>
            <a:gd name="adj4" fmla="val 15566360"/>
            <a:gd name="adj5" fmla="val 5691"/>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0812B-3C4F-4451-AD27-50BF49E90A83}">
      <dsp:nvSpPr>
        <dsp:cNvPr id="0" name=""/>
        <dsp:cNvSpPr/>
      </dsp:nvSpPr>
      <dsp:spPr>
        <a:xfrm>
          <a:off x="0" y="12382"/>
          <a:ext cx="4272136" cy="55165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dirty="0" err="1" smtClean="0"/>
            <a:t>ComposablePartCatalog</a:t>
          </a:r>
          <a:endParaRPr lang="en-GB" sz="2300" kern="1200" dirty="0"/>
        </a:p>
      </dsp:txBody>
      <dsp:txXfrm>
        <a:off x="26930" y="39312"/>
        <a:ext cx="4218276" cy="497795"/>
      </dsp:txXfrm>
    </dsp:sp>
    <dsp:sp modelId="{171D56D5-591D-45BE-974A-4525EA7BA7FF}">
      <dsp:nvSpPr>
        <dsp:cNvPr id="0" name=""/>
        <dsp:cNvSpPr/>
      </dsp:nvSpPr>
      <dsp:spPr>
        <a:xfrm>
          <a:off x="0" y="630277"/>
          <a:ext cx="4272136" cy="551655"/>
        </a:xfrm>
        <a:prstGeom prst="round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dirty="0" err="1" smtClean="0"/>
            <a:t>ComposablePartDefinition</a:t>
          </a:r>
          <a:endParaRPr lang="en-GB" sz="2300" kern="1200" dirty="0"/>
        </a:p>
      </dsp:txBody>
      <dsp:txXfrm>
        <a:off x="26930" y="657207"/>
        <a:ext cx="4218276" cy="497795"/>
      </dsp:txXfrm>
    </dsp:sp>
    <dsp:sp modelId="{F47AFF2F-4084-40FE-AE61-DE36AA4255F3}">
      <dsp:nvSpPr>
        <dsp:cNvPr id="0" name=""/>
        <dsp:cNvSpPr/>
      </dsp:nvSpPr>
      <dsp:spPr>
        <a:xfrm>
          <a:off x="0" y="1248172"/>
          <a:ext cx="4272136" cy="551655"/>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dirty="0" err="1" smtClean="0"/>
            <a:t>ComposablePart</a:t>
          </a:r>
          <a:endParaRPr lang="en-GB" sz="2300" kern="1200" dirty="0"/>
        </a:p>
      </dsp:txBody>
      <dsp:txXfrm>
        <a:off x="26930" y="1275102"/>
        <a:ext cx="4218276" cy="497795"/>
      </dsp:txXfrm>
    </dsp:sp>
    <dsp:sp modelId="{24D8D302-BF66-4E23-8CE2-6BE6B0CA6EA0}">
      <dsp:nvSpPr>
        <dsp:cNvPr id="0" name=""/>
        <dsp:cNvSpPr/>
      </dsp:nvSpPr>
      <dsp:spPr>
        <a:xfrm>
          <a:off x="0" y="1866067"/>
          <a:ext cx="4272136" cy="551655"/>
        </a:xfrm>
        <a:prstGeom prst="round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dirty="0" err="1" smtClean="0"/>
            <a:t>ExportDefinition</a:t>
          </a:r>
          <a:endParaRPr lang="en-GB" sz="2300" kern="1200" dirty="0"/>
        </a:p>
      </dsp:txBody>
      <dsp:txXfrm>
        <a:off x="26930" y="1892997"/>
        <a:ext cx="4218276" cy="497795"/>
      </dsp:txXfrm>
    </dsp:sp>
    <dsp:sp modelId="{DB1FD8A5-9E83-4E6A-A561-AC983DD8A481}">
      <dsp:nvSpPr>
        <dsp:cNvPr id="0" name=""/>
        <dsp:cNvSpPr/>
      </dsp:nvSpPr>
      <dsp:spPr>
        <a:xfrm>
          <a:off x="0" y="2483962"/>
          <a:ext cx="4272136" cy="551655"/>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dirty="0" err="1" smtClean="0"/>
            <a:t>ImportDefinition</a:t>
          </a:r>
          <a:endParaRPr lang="en-GB" sz="2300" kern="1200" dirty="0"/>
        </a:p>
      </dsp:txBody>
      <dsp:txXfrm>
        <a:off x="26930" y="2510892"/>
        <a:ext cx="4218276"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147673-A687-4DCD-81EC-91FF083389EC}" type="datetimeFigureOut">
              <a:rPr lang="nl-NL" smtClean="0"/>
              <a:pPr/>
              <a:t>31-3-2010</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31BFDF-2430-4BD9-A021-EE2F506041B1}" type="slidenum">
              <a:rPr lang="nl-NL" smtClean="0"/>
              <a:pPr/>
              <a:t>‹#›</a:t>
            </a:fld>
            <a:endParaRPr lang="nl-NL"/>
          </a:p>
        </p:txBody>
      </p:sp>
    </p:spTree>
    <p:extLst>
      <p:ext uri="{BB962C8B-B14F-4D97-AF65-F5344CB8AC3E}">
        <p14:creationId xmlns:p14="http://schemas.microsoft.com/office/powerpoint/2010/main" val="3346047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83EBE-782C-440B-8ECC-4CB00512B8B4}" type="datetimeFigureOut">
              <a:rPr lang="en-GB" smtClean="0"/>
              <a:t>31/03/2010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F5F6E-A304-4D76-BB8D-2B1ED3350C8C}" type="slidenum">
              <a:rPr lang="en-GB" smtClean="0"/>
              <a:t>‹#›</a:t>
            </a:fld>
            <a:endParaRPr lang="en-GB"/>
          </a:p>
        </p:txBody>
      </p:sp>
    </p:spTree>
    <p:extLst>
      <p:ext uri="{BB962C8B-B14F-4D97-AF65-F5344CB8AC3E}">
        <p14:creationId xmlns:p14="http://schemas.microsoft.com/office/powerpoint/2010/main" val="136270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4F5F6E-A304-4D76-BB8D-2B1ED3350C8C}" type="slidenum">
              <a:rPr lang="en-GB" smtClean="0"/>
              <a:t>10</a:t>
            </a:fld>
            <a:endParaRPr lang="en-GB"/>
          </a:p>
        </p:txBody>
      </p:sp>
    </p:spTree>
    <p:extLst>
      <p:ext uri="{BB962C8B-B14F-4D97-AF65-F5344CB8AC3E}">
        <p14:creationId xmlns:p14="http://schemas.microsoft.com/office/powerpoint/2010/main" val="337137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800"/>
            <a:ext cx="7772400" cy="1102519"/>
          </a:xfrm>
        </p:spPr>
        <p:txBody>
          <a:bodyPr/>
          <a:lstStyle>
            <a:lvl1pPr algn="l">
              <a:defRPr>
                <a:latin typeface="Raleway" pitchFamily="2" charset="0"/>
                <a:ea typeface="Raleway" pitchFamily="2" charset="0"/>
                <a:cs typeface="Segoe UI" pitchFamily="34" charset="0"/>
              </a:defRPr>
            </a:lvl1pPr>
          </a:lstStyle>
          <a:p>
            <a:r>
              <a:rPr lang="en-US" dirty="0" smtClean="0"/>
              <a:t>Click to edit Master title style</a:t>
            </a:r>
            <a:endParaRPr lang="nl-NL" dirty="0"/>
          </a:p>
        </p:txBody>
      </p:sp>
      <p:sp>
        <p:nvSpPr>
          <p:cNvPr id="3" name="Subtitle 2"/>
          <p:cNvSpPr>
            <a:spLocks noGrp="1"/>
          </p:cNvSpPr>
          <p:nvPr>
            <p:ph type="subTitle" idx="1"/>
          </p:nvPr>
        </p:nvSpPr>
        <p:spPr>
          <a:xfrm>
            <a:off x="685800" y="2143122"/>
            <a:ext cx="6400800" cy="1314450"/>
          </a:xfrm>
        </p:spPr>
        <p:txBody>
          <a:bodyPr/>
          <a:lstStyle>
            <a:lvl1pPr marL="0" indent="0" algn="l">
              <a:buNone/>
              <a:defRPr>
                <a:solidFill>
                  <a:schemeClr val="tx1">
                    <a:tint val="75000"/>
                  </a:schemeClr>
                </a:solidFill>
                <a:latin typeface="Calibri" pitchFamily="34" charset="0"/>
                <a:ea typeface="Segoe U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800"/>
            <a:ext cx="7772400" cy="1102519"/>
          </a:xfrm>
        </p:spPr>
        <p:txBody>
          <a:bodyPr/>
          <a:lstStyle>
            <a:lvl1pPr algn="l">
              <a:defRPr>
                <a:latin typeface="Raleway" pitchFamily="2" charset="0"/>
                <a:ea typeface="Raleway" pitchFamily="2" charset="0"/>
                <a:cs typeface="Segoe UI" pitchFamily="34" charset="0"/>
              </a:defRPr>
            </a:lvl1pPr>
          </a:lstStyle>
          <a:p>
            <a:r>
              <a:rPr lang="en-US" dirty="0" smtClean="0"/>
              <a:t>Click to edit Master title style</a:t>
            </a:r>
            <a:endParaRPr lang="nl-NL" dirty="0"/>
          </a:p>
        </p:txBody>
      </p:sp>
      <p:sp>
        <p:nvSpPr>
          <p:cNvPr id="3" name="Subtitle 2"/>
          <p:cNvSpPr>
            <a:spLocks noGrp="1"/>
          </p:cNvSpPr>
          <p:nvPr>
            <p:ph type="subTitle" idx="1"/>
          </p:nvPr>
        </p:nvSpPr>
        <p:spPr>
          <a:xfrm>
            <a:off x="685800" y="2143122"/>
            <a:ext cx="6400800" cy="1314450"/>
          </a:xfrm>
        </p:spPr>
        <p:txBody>
          <a:bodyPr/>
          <a:lstStyle>
            <a:lvl1pPr marL="0" indent="0" algn="l">
              <a:buNone/>
              <a:defRPr>
                <a:solidFill>
                  <a:schemeClr val="tx1">
                    <a:tint val="75000"/>
                  </a:schemeClr>
                </a:solidFill>
                <a:latin typeface="Calibri" pitchFamily="34" charset="0"/>
                <a:ea typeface="Segoe U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328547492"/>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913795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Box 4"/>
          <p:cNvSpPr txBox="1"/>
          <p:nvPr userDrawn="1"/>
        </p:nvSpPr>
        <p:spPr>
          <a:xfrm>
            <a:off x="107504" y="339502"/>
            <a:ext cx="4121641" cy="1862048"/>
          </a:xfrm>
          <a:prstGeom prst="rect">
            <a:avLst/>
          </a:prstGeom>
          <a:noFill/>
        </p:spPr>
        <p:txBody>
          <a:bodyPr wrap="none" rtlCol="0">
            <a:spAutoFit/>
          </a:bodyPr>
          <a:lstStyle/>
          <a:p>
            <a:r>
              <a:rPr lang="en-GB" sz="11500" dirty="0" smtClean="0">
                <a:solidFill>
                  <a:srgbClr xmlns:mc="http://schemas.openxmlformats.org/markup-compatibility/2006" xmlns:a14="http://schemas.microsoft.com/office/drawing/2010/main" val="1F497D" mc:Ignorable="">
                    <a:lumMod val="40000"/>
                    <a:lumOff val="60000"/>
                  </a:srgbClr>
                </a:solidFill>
                <a:effectLst>
                  <a:reflection blurRad="6350" stA="50000" endA="300" endPos="50000" dist="29997" dir="5400000" sy="-100000" algn="bl" rotWithShape="0"/>
                </a:effectLst>
                <a:latin typeface="Raleway" pitchFamily="2" charset="0"/>
                <a:ea typeface="Raleway" pitchFamily="2" charset="0"/>
              </a:rPr>
              <a:t>demo</a:t>
            </a:r>
            <a:endParaRPr lang="en-GB" sz="11500" dirty="0">
              <a:solidFill>
                <a:srgbClr xmlns:mc="http://schemas.openxmlformats.org/markup-compatibility/2006" xmlns:a14="http://schemas.microsoft.com/office/drawing/2010/main" val="1F497D" mc:Ignorable="">
                  <a:lumMod val="40000"/>
                  <a:lumOff val="60000"/>
                </a:srgbClr>
              </a:solidFill>
              <a:effectLst>
                <a:reflection blurRad="6350" stA="50000" endA="300" endPos="50000" dist="29997" dir="5400000" sy="-100000" algn="bl" rotWithShape="0"/>
              </a:effectLst>
              <a:latin typeface="Raleway" pitchFamily="2" charset="0"/>
              <a:ea typeface="Raleway" pitchFamily="2" charset="0"/>
            </a:endParaRPr>
          </a:p>
        </p:txBody>
      </p:sp>
      <p:sp>
        <p:nvSpPr>
          <p:cNvPr id="8" name="Title 7"/>
          <p:cNvSpPr>
            <a:spLocks noGrp="1"/>
          </p:cNvSpPr>
          <p:nvPr>
            <p:ph type="title"/>
          </p:nvPr>
        </p:nvSpPr>
        <p:spPr>
          <a:xfrm>
            <a:off x="374848" y="1707654"/>
            <a:ext cx="8229600" cy="857250"/>
          </a:xfrm>
        </p:spPr>
        <p:txBody>
          <a:bodyPr/>
          <a:lstStyle>
            <a:lvl1pPr algn="l">
              <a:defRPr>
                <a:solidFill>
                  <a:schemeClr val="tx1"/>
                </a:solidFill>
                <a:latin typeface="Calibri" pitchFamily="34" charset="0"/>
                <a:cs typeface="Calibri"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447451730"/>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71090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514540"/>
            <a:ext cx="7043208" cy="1142621"/>
          </a:xfrm>
        </p:spPr>
        <p:txBody>
          <a:bodyPr anchor="ctr" anchorCtr="0">
            <a:noAutofit/>
          </a:bodyPr>
          <a:lstStyle>
            <a:lvl1pPr>
              <a:lnSpc>
                <a:spcPct val="90000"/>
              </a:lnSpc>
              <a:defRPr sz="4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2844404"/>
            <a:ext cx="7043208"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1766887"/>
            <a:ext cx="7690114" cy="1038746"/>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9337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800"/>
            <a:ext cx="7772400" cy="1102519"/>
          </a:xfrm>
        </p:spPr>
        <p:txBody>
          <a:bodyPr/>
          <a:lstStyle>
            <a:lvl1pPr algn="l">
              <a:defRPr>
                <a:latin typeface="Raleway" pitchFamily="2" charset="0"/>
                <a:ea typeface="Raleway" pitchFamily="2" charset="0"/>
                <a:cs typeface="Segoe UI" pitchFamily="34" charset="0"/>
              </a:defRPr>
            </a:lvl1pPr>
          </a:lstStyle>
          <a:p>
            <a:r>
              <a:rPr lang="en-US" dirty="0" smtClean="0"/>
              <a:t>Click to edit Master title style</a:t>
            </a:r>
            <a:endParaRPr lang="nl-NL" dirty="0"/>
          </a:p>
        </p:txBody>
      </p:sp>
      <p:sp>
        <p:nvSpPr>
          <p:cNvPr id="3" name="Subtitle 2"/>
          <p:cNvSpPr>
            <a:spLocks noGrp="1"/>
          </p:cNvSpPr>
          <p:nvPr>
            <p:ph type="subTitle" idx="1"/>
          </p:nvPr>
        </p:nvSpPr>
        <p:spPr>
          <a:xfrm>
            <a:off x="685800" y="2143122"/>
            <a:ext cx="6400800" cy="1314450"/>
          </a:xfrm>
        </p:spPr>
        <p:txBody>
          <a:bodyPr/>
          <a:lstStyle>
            <a:lvl1pPr marL="0" indent="0" algn="l">
              <a:buNone/>
              <a:defRPr>
                <a:solidFill>
                  <a:schemeClr val="tx1">
                    <a:tint val="75000"/>
                  </a:schemeClr>
                </a:solidFill>
                <a:latin typeface="Calibri" pitchFamily="34" charset="0"/>
                <a:ea typeface="Segoe U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1097292181"/>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664343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Box 4"/>
          <p:cNvSpPr txBox="1"/>
          <p:nvPr userDrawn="1"/>
        </p:nvSpPr>
        <p:spPr>
          <a:xfrm>
            <a:off x="107504" y="339502"/>
            <a:ext cx="4121641" cy="1862048"/>
          </a:xfrm>
          <a:prstGeom prst="rect">
            <a:avLst/>
          </a:prstGeom>
          <a:noFill/>
        </p:spPr>
        <p:txBody>
          <a:bodyPr wrap="none" rtlCol="0">
            <a:spAutoFit/>
          </a:bodyPr>
          <a:lstStyle/>
          <a:p>
            <a:r>
              <a:rPr lang="en-GB" sz="11500" dirty="0" smtClean="0">
                <a:solidFill>
                  <a:srgbClr xmlns:mc="http://schemas.openxmlformats.org/markup-compatibility/2006" xmlns:a14="http://schemas.microsoft.com/office/drawing/2010/main" val="1F497D" mc:Ignorable="">
                    <a:lumMod val="40000"/>
                    <a:lumOff val="60000"/>
                  </a:srgbClr>
                </a:solidFill>
                <a:effectLst>
                  <a:reflection blurRad="6350" stA="50000" endA="300" endPos="50000" dist="29997" dir="5400000" sy="-100000" algn="bl" rotWithShape="0"/>
                </a:effectLst>
                <a:latin typeface="Raleway" pitchFamily="2" charset="0"/>
                <a:ea typeface="Raleway" pitchFamily="2" charset="0"/>
              </a:rPr>
              <a:t>demo</a:t>
            </a:r>
            <a:endParaRPr lang="en-GB" sz="11500" dirty="0">
              <a:solidFill>
                <a:srgbClr xmlns:mc="http://schemas.openxmlformats.org/markup-compatibility/2006" xmlns:a14="http://schemas.microsoft.com/office/drawing/2010/main" val="1F497D" mc:Ignorable="">
                  <a:lumMod val="40000"/>
                  <a:lumOff val="60000"/>
                </a:srgbClr>
              </a:solidFill>
              <a:effectLst>
                <a:reflection blurRad="6350" stA="50000" endA="300" endPos="50000" dist="29997" dir="5400000" sy="-100000" algn="bl" rotWithShape="0"/>
              </a:effectLst>
              <a:latin typeface="Raleway" pitchFamily="2" charset="0"/>
              <a:ea typeface="Raleway" pitchFamily="2" charset="0"/>
            </a:endParaRPr>
          </a:p>
        </p:txBody>
      </p:sp>
      <p:sp>
        <p:nvSpPr>
          <p:cNvPr id="8" name="Title 7"/>
          <p:cNvSpPr>
            <a:spLocks noGrp="1"/>
          </p:cNvSpPr>
          <p:nvPr>
            <p:ph type="title"/>
          </p:nvPr>
        </p:nvSpPr>
        <p:spPr>
          <a:xfrm>
            <a:off x="374848" y="1707654"/>
            <a:ext cx="8229600" cy="857250"/>
          </a:xfrm>
        </p:spPr>
        <p:txBody>
          <a:bodyPr/>
          <a:lstStyle>
            <a:lvl1pPr algn="l">
              <a:defRPr>
                <a:solidFill>
                  <a:schemeClr val="tx1"/>
                </a:solidFill>
                <a:latin typeface="Calibri" pitchFamily="34" charset="0"/>
                <a:cs typeface="Calibri"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123188967"/>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636874"/>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514540"/>
            <a:ext cx="7043208" cy="1142621"/>
          </a:xfrm>
        </p:spPr>
        <p:txBody>
          <a:bodyPr anchor="ctr" anchorCtr="0">
            <a:noAutofit/>
          </a:bodyPr>
          <a:lstStyle>
            <a:lvl1pPr>
              <a:lnSpc>
                <a:spcPct val="90000"/>
              </a:lnSpc>
              <a:defRPr sz="4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2844404"/>
            <a:ext cx="7043208"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1766887"/>
            <a:ext cx="7690114" cy="1038746"/>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74049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5800"/>
            <a:ext cx="7772400" cy="1102519"/>
          </a:xfrm>
        </p:spPr>
        <p:txBody>
          <a:bodyPr/>
          <a:lstStyle>
            <a:lvl1pPr algn="l">
              <a:defRPr>
                <a:latin typeface="Raleway" pitchFamily="2" charset="0"/>
                <a:ea typeface="Raleway" pitchFamily="2" charset="0"/>
                <a:cs typeface="Segoe UI" pitchFamily="34" charset="0"/>
              </a:defRPr>
            </a:lvl1pPr>
          </a:lstStyle>
          <a:p>
            <a:r>
              <a:rPr lang="en-US" dirty="0" smtClean="0"/>
              <a:t>Click to edit Master title style</a:t>
            </a:r>
            <a:endParaRPr lang="nl-NL" dirty="0"/>
          </a:p>
        </p:txBody>
      </p:sp>
      <p:sp>
        <p:nvSpPr>
          <p:cNvPr id="3" name="Subtitle 2"/>
          <p:cNvSpPr>
            <a:spLocks noGrp="1"/>
          </p:cNvSpPr>
          <p:nvPr>
            <p:ph type="subTitle" idx="1"/>
          </p:nvPr>
        </p:nvSpPr>
        <p:spPr>
          <a:xfrm>
            <a:off x="685800" y="2143122"/>
            <a:ext cx="6400800" cy="1314450"/>
          </a:xfrm>
        </p:spPr>
        <p:txBody>
          <a:bodyPr/>
          <a:lstStyle>
            <a:lvl1pPr marL="0" indent="0" algn="l">
              <a:buNone/>
              <a:defRPr>
                <a:solidFill>
                  <a:schemeClr val="tx1">
                    <a:tint val="75000"/>
                  </a:schemeClr>
                </a:solidFill>
                <a:latin typeface="Calibri" pitchFamily="34" charset="0"/>
                <a:ea typeface="Segoe U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858042943"/>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677503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Box 4"/>
          <p:cNvSpPr txBox="1"/>
          <p:nvPr userDrawn="1"/>
        </p:nvSpPr>
        <p:spPr>
          <a:xfrm>
            <a:off x="107504" y="339502"/>
            <a:ext cx="4121641" cy="1862048"/>
          </a:xfrm>
          <a:prstGeom prst="rect">
            <a:avLst/>
          </a:prstGeom>
          <a:noFill/>
        </p:spPr>
        <p:txBody>
          <a:bodyPr wrap="none" rtlCol="0">
            <a:spAutoFit/>
          </a:bodyPr>
          <a:lstStyle/>
          <a:p>
            <a:r>
              <a:rPr lang="en-GB" sz="11500" dirty="0" smtClean="0">
                <a:solidFill>
                  <a:srgbClr xmlns:mc="http://schemas.openxmlformats.org/markup-compatibility/2006" xmlns:a14="http://schemas.microsoft.com/office/drawing/2010/main" val="1F497D" mc:Ignorable="">
                    <a:lumMod val="40000"/>
                    <a:lumOff val="60000"/>
                  </a:srgbClr>
                </a:solidFill>
                <a:effectLst>
                  <a:reflection blurRad="6350" stA="50000" endA="300" endPos="50000" dist="29997" dir="5400000" sy="-100000" algn="bl" rotWithShape="0"/>
                </a:effectLst>
                <a:latin typeface="Raleway" pitchFamily="2" charset="0"/>
                <a:ea typeface="Raleway" pitchFamily="2" charset="0"/>
              </a:rPr>
              <a:t>demo</a:t>
            </a:r>
            <a:endParaRPr lang="en-GB" sz="11500" dirty="0">
              <a:solidFill>
                <a:srgbClr xmlns:mc="http://schemas.openxmlformats.org/markup-compatibility/2006" xmlns:a14="http://schemas.microsoft.com/office/drawing/2010/main" val="1F497D" mc:Ignorable="">
                  <a:lumMod val="40000"/>
                  <a:lumOff val="60000"/>
                </a:srgbClr>
              </a:solidFill>
              <a:effectLst>
                <a:reflection blurRad="6350" stA="50000" endA="300" endPos="50000" dist="29997" dir="5400000" sy="-100000" algn="bl" rotWithShape="0"/>
              </a:effectLst>
              <a:latin typeface="Raleway" pitchFamily="2" charset="0"/>
              <a:ea typeface="Raleway" pitchFamily="2" charset="0"/>
            </a:endParaRPr>
          </a:p>
        </p:txBody>
      </p:sp>
      <p:sp>
        <p:nvSpPr>
          <p:cNvPr id="8" name="Title 7"/>
          <p:cNvSpPr>
            <a:spLocks noGrp="1"/>
          </p:cNvSpPr>
          <p:nvPr>
            <p:ph type="title"/>
          </p:nvPr>
        </p:nvSpPr>
        <p:spPr>
          <a:xfrm>
            <a:off x="374848" y="1707654"/>
            <a:ext cx="8229600" cy="857250"/>
          </a:xfrm>
        </p:spPr>
        <p:txBody>
          <a:bodyPr/>
          <a:lstStyle>
            <a:lvl1pPr algn="l">
              <a:defRPr>
                <a:solidFill>
                  <a:schemeClr val="tx1"/>
                </a:solidFill>
                <a:latin typeface="Calibri" pitchFamily="34" charset="0"/>
                <a:cs typeface="Calibri"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974485646"/>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870972"/>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428751"/>
            <a:ext cx="7681913" cy="1142621"/>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2844404"/>
            <a:ext cx="7681914"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82358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514540"/>
            <a:ext cx="7043208" cy="1142621"/>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2844404"/>
            <a:ext cx="7043208"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1766887"/>
            <a:ext cx="7690114" cy="1038746"/>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05405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Box 4"/>
          <p:cNvSpPr txBox="1"/>
          <p:nvPr userDrawn="1"/>
        </p:nvSpPr>
        <p:spPr>
          <a:xfrm>
            <a:off x="107504" y="339502"/>
            <a:ext cx="4121641" cy="1862048"/>
          </a:xfrm>
          <a:prstGeom prst="rect">
            <a:avLst/>
          </a:prstGeom>
          <a:noFill/>
        </p:spPr>
        <p:txBody>
          <a:bodyPr wrap="none" rtlCol="0">
            <a:spAutoFit/>
          </a:bodyPr>
          <a:lstStyle/>
          <a:p>
            <a:r>
              <a:rPr lang="en-GB" sz="11500" dirty="0" smtClean="0">
                <a:solidFill>
                  <a:schemeClr val="bg2">
                    <a:lumMod val="40000"/>
                    <a:lumOff val="60000"/>
                  </a:schemeClr>
                </a:solidFill>
                <a:effectLst>
                  <a:reflection blurRad="6350" stA="50000" endA="300" endPos="50000" dist="29997" dir="5400000" sy="-100000" algn="bl" rotWithShape="0"/>
                </a:effectLst>
                <a:latin typeface="Raleway" pitchFamily="2" charset="0"/>
                <a:ea typeface="Raleway" pitchFamily="2" charset="0"/>
              </a:rPr>
              <a:t>demo</a:t>
            </a:r>
            <a:endParaRPr lang="en-GB" sz="11500" dirty="0">
              <a:solidFill>
                <a:schemeClr val="bg2">
                  <a:lumMod val="40000"/>
                  <a:lumOff val="60000"/>
                </a:schemeClr>
              </a:solidFill>
              <a:effectLst>
                <a:reflection blurRad="6350" stA="50000" endA="300" endPos="50000" dist="29997" dir="5400000" sy="-100000" algn="bl" rotWithShape="0"/>
              </a:effectLst>
              <a:latin typeface="Raleway" pitchFamily="2" charset="0"/>
              <a:ea typeface="Raleway" pitchFamily="2" charset="0"/>
            </a:endParaRPr>
          </a:p>
        </p:txBody>
      </p:sp>
      <p:sp>
        <p:nvSpPr>
          <p:cNvPr id="8" name="Title 7"/>
          <p:cNvSpPr>
            <a:spLocks noGrp="1"/>
          </p:cNvSpPr>
          <p:nvPr>
            <p:ph type="title"/>
          </p:nvPr>
        </p:nvSpPr>
        <p:spPr>
          <a:xfrm>
            <a:off x="374848" y="1707654"/>
            <a:ext cx="8229600" cy="857250"/>
          </a:xfrm>
        </p:spPr>
        <p:txBody>
          <a:bodyPr/>
          <a:lstStyle>
            <a:lvl1pPr algn="l">
              <a:defRPr>
                <a:solidFill>
                  <a:schemeClr val="tx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85850"/>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2540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8585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8585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8437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3193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userDrawn="1"/>
        </p:nvPicPr>
        <p:blipFill>
          <a:blip r:embed="rId3"/>
          <a:srcRect/>
          <a:stretch>
            <a:fillRect/>
          </a:stretch>
        </p:blipFill>
        <p:spPr bwMode="black">
          <a:xfrm>
            <a:off x="2274889" y="2171700"/>
            <a:ext cx="4594225" cy="742950"/>
          </a:xfrm>
          <a:prstGeom prst="rect">
            <a:avLst/>
          </a:prstGeom>
          <a:noFill/>
          <a:ln w="9525">
            <a:noFill/>
            <a:miter lim="800000"/>
            <a:headEnd/>
            <a:tailEnd/>
          </a:ln>
        </p:spPr>
      </p:pic>
      <p:sp>
        <p:nvSpPr>
          <p:cNvPr id="4" name="Text Box 3"/>
          <p:cNvSpPr txBox="1">
            <a:spLocks noChangeArrowheads="1"/>
          </p:cNvSpPr>
          <p:nvPr userDrawn="1"/>
        </p:nvSpPr>
        <p:spPr bwMode="blackWhite">
          <a:xfrm>
            <a:off x="381000" y="4686301"/>
            <a:ext cx="8382000" cy="523206"/>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88813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4348" y="1928809"/>
            <a:ext cx="7772400" cy="1021556"/>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14348" y="803660"/>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072198" y="107139"/>
            <a:ext cx="2895600" cy="273844"/>
          </a:xfrm>
          <a:prstGeom prst="rect">
            <a:avLst/>
          </a:prstGeom>
        </p:spPr>
        <p:txBody>
          <a:bodyPr/>
          <a:lstStyle/>
          <a:p>
            <a:r>
              <a:rPr lang="en-US" dirty="0" err="1" smtClean="0"/>
              <a:t>Chane</a:t>
            </a:r>
            <a:r>
              <a:rPr lang="en-US" dirty="0" smtClean="0"/>
              <a:t> the Rules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xmlns:mc="http://schemas.openxmlformats.org/markup-compatibility/2006" xmlns:a14="http://schemas.microsoft.com/office/drawing/2010/main" val="B0B0B0" mc:Ignorable=""/>
            </a:gs>
            <a:gs pos="40000">
              <a:schemeClr val="bg1"/>
            </a:gs>
          </a:gsLst>
          <a:lin ang="5400000" scaled="0"/>
          <a:tileRect/>
        </a:gradFill>
        <a:effectLst/>
      </p:bgPr>
    </p:bg>
    <p:spTree>
      <p:nvGrpSpPr>
        <p:cNvPr id="1" name=""/>
        <p:cNvGrpSpPr/>
        <p:nvPr/>
      </p:nvGrpSpPr>
      <p:grpSpPr>
        <a:xfrm>
          <a:off x="0" y="0"/>
          <a:ext cx="0" cy="0"/>
          <a:chOff x="0" y="0"/>
          <a:chExt cx="0" cy="0"/>
        </a:xfrm>
      </p:grpSpPr>
      <p:pic>
        <p:nvPicPr>
          <p:cNvPr id="9" name="Picture 8" descr="ppt2.jpg"/>
          <p:cNvPicPr>
            <a:picLocks noChangeAspect="1"/>
          </p:cNvPicPr>
          <p:nvPr/>
        </p:nvPicPr>
        <p:blipFill>
          <a:blip r:embed="rId6" cstate="print"/>
          <a:stretch>
            <a:fillRect/>
          </a:stretch>
        </p:blipFill>
        <p:spPr>
          <a:xfrm>
            <a:off x="-32" y="2000246"/>
            <a:ext cx="9100800" cy="3122712"/>
          </a:xfrm>
          <a:prstGeom prst="rect">
            <a:avLst/>
          </a:prstGeom>
          <a:noFill/>
          <a:ln>
            <a:noFill/>
          </a:ln>
        </p:spPr>
      </p:pic>
      <p:sp>
        <p:nvSpPr>
          <p:cNvPr id="2" name="Title Placeholder 1"/>
          <p:cNvSpPr>
            <a:spLocks noGrp="1"/>
          </p:cNvSpPr>
          <p:nvPr>
            <p:ph type="title"/>
          </p:nvPr>
        </p:nvSpPr>
        <p:spPr>
          <a:xfrm>
            <a:off x="457200" y="535773"/>
            <a:ext cx="8229600" cy="857250"/>
          </a:xfrm>
          <a:prstGeom prst="rect">
            <a:avLst/>
          </a:prstGeom>
        </p:spPr>
        <p:txBody>
          <a:bodyPr vert="horz" lIns="91440" tIns="45720" rIns="91440" bIns="45720" rtlCol="0" anchor="ctr">
            <a:normAutofit/>
          </a:bodyPr>
          <a:lstStyle/>
          <a:p>
            <a:r>
              <a:rPr lang="en-US" smtClean="0"/>
              <a:t>Click to edit Master title style</a:t>
            </a:r>
            <a:endParaRPr lang="nl-NL" dirty="0"/>
          </a:p>
        </p:txBody>
      </p:sp>
      <p:sp>
        <p:nvSpPr>
          <p:cNvPr id="3" name="Text Placeholder 2"/>
          <p:cNvSpPr>
            <a:spLocks noGrp="1"/>
          </p:cNvSpPr>
          <p:nvPr>
            <p:ph type="body" idx="1"/>
          </p:nvPr>
        </p:nvSpPr>
        <p:spPr>
          <a:xfrm>
            <a:off x="457200" y="1481154"/>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pic>
        <p:nvPicPr>
          <p:cNvPr id="7" name="Picture 6" descr="DevDays2010_logo3.png"/>
          <p:cNvPicPr>
            <a:picLocks noChangeAspect="1"/>
          </p:cNvPicPr>
          <p:nvPr/>
        </p:nvPicPr>
        <p:blipFill>
          <a:blip r:embed="rId7" cstate="print"/>
          <a:stretch>
            <a:fillRect/>
          </a:stretch>
        </p:blipFill>
        <p:spPr>
          <a:xfrm>
            <a:off x="142845" y="124287"/>
            <a:ext cx="2024247" cy="548666"/>
          </a:xfrm>
          <a:prstGeom prst="rect">
            <a:avLst/>
          </a:prstGeom>
          <a:noFill/>
          <a:ln>
            <a:noFill/>
          </a:ln>
        </p:spPr>
      </p:pic>
      <p:sp>
        <p:nvSpPr>
          <p:cNvPr id="8" name="Footer Placeholder 4"/>
          <p:cNvSpPr txBox="1">
            <a:spLocks/>
          </p:cNvSpPr>
          <p:nvPr/>
        </p:nvSpPr>
        <p:spPr>
          <a:xfrm>
            <a:off x="6105556" y="107139"/>
            <a:ext cx="2895600" cy="273844"/>
          </a:xfrm>
          <a:prstGeom prst="rect">
            <a:avLst/>
          </a:prstGeom>
        </p:spPr>
        <p:txBody>
          <a:bodyPr vert="horz" lIns="91440" tIns="45720" rIns="91440" bIns="45720" rtlCol="0" anchor="ctr"/>
          <a:lstStyle>
            <a:lvl1pPr algn="ctr">
              <a:defRPr sz="2200" b="1">
                <a:solidFill>
                  <a:srgbClr xmlns:mc="http://schemas.openxmlformats.org/markup-compatibility/2006" xmlns:a14="http://schemas.microsoft.com/office/drawing/2010/main" val="4F7A9E" mc:Ignorable=""/>
                </a:solidFill>
                <a:latin typeface="Segoe UI"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Segoe UI" pitchFamily="34" charset="0"/>
                <a:ea typeface="Segoe UI" pitchFamily="34" charset="0"/>
                <a:cs typeface="Segoe UI" pitchFamily="34" charset="0"/>
              </a:rPr>
              <a:t>Change the Rules</a:t>
            </a:r>
            <a:endParaRPr kumimoji="0" lang="en-US" sz="2200" b="1" i="0" u="none" strike="noStrike" kern="1200" cap="none" spc="0" normalizeH="0" baseline="0" noProof="0" dirty="0">
              <a:ln>
                <a:noFill/>
              </a:ln>
              <a:solidFill>
                <a:schemeClr val="bg1"/>
              </a:solidFill>
              <a:effectLst/>
              <a:uLnTx/>
              <a:uFillTx/>
              <a:latin typeface="Segoe UI" pitchFamily="34" charset="0"/>
              <a:ea typeface="Segoe UI" pitchFamily="34" charset="0"/>
              <a:cs typeface="Segoe UI" pitchFamily="34" charset="0"/>
            </a:endParaRPr>
          </a:p>
        </p:txBody>
      </p:sp>
      <p:pic>
        <p:nvPicPr>
          <p:cNvPr id="11" name="Picture 10" descr="Microsoft logo.PNG"/>
          <p:cNvPicPr>
            <a:picLocks noChangeAspect="1"/>
          </p:cNvPicPr>
          <p:nvPr/>
        </p:nvPicPr>
        <p:blipFill>
          <a:blip r:embed="rId8" cstate="print"/>
          <a:stretch>
            <a:fillRect/>
          </a:stretch>
        </p:blipFill>
        <p:spPr>
          <a:xfrm>
            <a:off x="7500958" y="4781121"/>
            <a:ext cx="1579494" cy="290959"/>
          </a:xfrm>
          <a:prstGeom prst="rect">
            <a:avLst/>
          </a:prstGeom>
          <a:noFill/>
          <a:ln>
            <a:noFill/>
          </a:ln>
        </p:spPr>
      </p:pic>
    </p:spTree>
  </p:cSld>
  <p:clrMap bg1="dk1" tx1="lt1" bg2="dk2" tx2="lt2" accent1="accent1" accent2="accent2" accent3="accent3" accent4="accent4" accent5="accent5" accent6="accent6" hlink="hlink" folHlink="folHlink"/>
  <p:sldLayoutIdLst>
    <p:sldLayoutId id="2147483649" r:id="rId1"/>
    <p:sldLayoutId id="2147483675" r:id="rId2"/>
    <p:sldLayoutId id="2147483677" r:id="rId3"/>
    <p:sldLayoutId id="2147483676" r:id="rId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chemeClr val="bg2">
            <a:lumMod val="40000"/>
            <a:lumOff val="60000"/>
          </a:schemeClr>
        </a:buClr>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chemeClr val="bg2">
            <a:lumMod val="40000"/>
            <a:lumOff val="60000"/>
          </a:schemeClr>
        </a:buClr>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chemeClr val="bg2">
            <a:lumMod val="40000"/>
            <a:lumOff val="60000"/>
          </a:schemeClr>
        </a:buClr>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chemeClr val="bg2">
            <a:lumMod val="40000"/>
            <a:lumOff val="60000"/>
          </a:schemeClr>
        </a:buClr>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chemeClr val="bg2">
            <a:lumMod val="40000"/>
            <a:lumOff val="60000"/>
          </a:schemeClr>
        </a:buClr>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lumMod val="75000"/>
                <a:lumOff val="25000"/>
              </a:schemeClr>
            </a:gs>
            <a:gs pos="8000">
              <a:srgbClr xmlns:mc="http://schemas.openxmlformats.org/markup-compatibility/2006" xmlns:a14="http://schemas.microsoft.com/office/drawing/2010/main" val="B0B0B0" mc:Ignorable=""/>
            </a:gs>
            <a:gs pos="4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12" y="-20538"/>
            <a:ext cx="9217024" cy="576064"/>
          </a:xfrm>
          <a:prstGeom prst="rect">
            <a:avLst/>
          </a:prstGeom>
          <a:gradFill flip="none" rotWithShape="1">
            <a:gsLst>
              <a:gs pos="0">
                <a:schemeClr val="tx1">
                  <a:lumMod val="65000"/>
                  <a:alpha val="0"/>
                </a:schemeClr>
              </a:gs>
              <a:gs pos="50000">
                <a:schemeClr val="bg2">
                  <a:lumMod val="60000"/>
                  <a:lumOff val="40000"/>
                </a:schemeClr>
              </a:gs>
              <a:gs pos="100000">
                <a:schemeClr val="bg2">
                  <a:lumMod val="75000"/>
                </a:schemeClr>
              </a:gs>
            </a:gsLst>
            <a:path path="circle">
              <a:fillToRect l="100000" t="100000"/>
            </a:path>
            <a:tileRect r="-100000" b="-100000"/>
          </a:gradFill>
        </p:spPr>
        <p:txBody>
          <a:bodyPr vert="horz" lIns="91440" tIns="45720" rIns="91440" bIns="45720" rtlCol="0" anchor="ctr">
            <a:normAutofit/>
          </a:bodyPr>
          <a:lstStyle/>
          <a:p>
            <a:r>
              <a:rPr lang="en-US" dirty="0" smtClean="0"/>
              <a:t>Click to edit Master title style</a:t>
            </a:r>
            <a:endParaRPr lang="nl-NL" dirty="0"/>
          </a:p>
        </p:txBody>
      </p:sp>
      <p:sp>
        <p:nvSpPr>
          <p:cNvPr id="3" name="Text Placeholder 2"/>
          <p:cNvSpPr>
            <a:spLocks noGrp="1"/>
          </p:cNvSpPr>
          <p:nvPr>
            <p:ph type="body" idx="1"/>
          </p:nvPr>
        </p:nvSpPr>
        <p:spPr>
          <a:xfrm>
            <a:off x="179512" y="699542"/>
            <a:ext cx="8712968" cy="4248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pic>
        <p:nvPicPr>
          <p:cNvPr id="7" name="Picture 6" descr="DevDays2010_logo3.png"/>
          <p:cNvPicPr>
            <a:picLocks noChangeAspect="1"/>
          </p:cNvPicPr>
          <p:nvPr/>
        </p:nvPicPr>
        <p:blipFill>
          <a:blip r:embed="rId11" cstate="print"/>
          <a:stretch>
            <a:fillRect/>
          </a:stretch>
        </p:blipFill>
        <p:spPr>
          <a:xfrm>
            <a:off x="7668344" y="4691623"/>
            <a:ext cx="1376175" cy="373008"/>
          </a:xfrm>
          <a:prstGeom prst="rect">
            <a:avLst/>
          </a:prstGeom>
          <a:noFill/>
          <a:ln>
            <a:noFill/>
          </a:ln>
        </p:spPr>
      </p:pic>
    </p:spTree>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a:solidFill>
            <a:schemeClr val="tx1"/>
          </a:solidFill>
          <a:latin typeface="Raleway" pitchFamily="2" charset="0"/>
          <a:ea typeface="Raleway" pitchFamily="2" charset="0"/>
          <a:cs typeface="Segoe UI" pitchFamily="34" charset="0"/>
        </a:defRPr>
      </a:lvl1pPr>
    </p:titleStyle>
    <p:bodyStyle>
      <a:lvl1pPr marL="342900" indent="-342900" algn="l" defTabSz="914400" rtl="0" eaLnBrk="1" latinLnBrk="0" hangingPunct="1">
        <a:spcBef>
          <a:spcPct val="20000"/>
        </a:spcBef>
        <a:buClr>
          <a:schemeClr val="bg2">
            <a:lumMod val="40000"/>
            <a:lumOff val="60000"/>
          </a:schemeClr>
        </a:buClr>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chemeClr val="bg2">
            <a:lumMod val="40000"/>
            <a:lumOff val="60000"/>
          </a:schemeClr>
        </a:buClr>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chemeClr val="bg2">
            <a:lumMod val="40000"/>
            <a:lumOff val="60000"/>
          </a:schemeClr>
        </a:buClr>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chemeClr val="bg2">
            <a:lumMod val="40000"/>
            <a:lumOff val="60000"/>
          </a:schemeClr>
        </a:buClr>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chemeClr val="bg2">
            <a:lumMod val="40000"/>
            <a:lumOff val="60000"/>
          </a:schemeClr>
        </a:buClr>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xmlns:mc="http://schemas.openxmlformats.org/markup-compatibility/2006" xmlns:a14="http://schemas.microsoft.com/office/drawing/2010/main" val="B0B0B0" mc:Ignorable=""/>
            </a:gs>
            <a:gs pos="40000">
              <a:schemeClr val="bg1"/>
            </a:gs>
          </a:gsLst>
          <a:lin ang="5400000" scaled="0"/>
          <a:tileRect/>
        </a:gradFill>
        <a:effectLst/>
      </p:bgPr>
    </p:bg>
    <p:spTree>
      <p:nvGrpSpPr>
        <p:cNvPr id="1" name=""/>
        <p:cNvGrpSpPr/>
        <p:nvPr/>
      </p:nvGrpSpPr>
      <p:grpSpPr>
        <a:xfrm>
          <a:off x="0" y="0"/>
          <a:ext cx="0" cy="0"/>
          <a:chOff x="0" y="0"/>
          <a:chExt cx="0" cy="0"/>
        </a:xfrm>
      </p:grpSpPr>
      <p:pic>
        <p:nvPicPr>
          <p:cNvPr id="9" name="Picture 8" descr="ppt2.jpg"/>
          <p:cNvPicPr>
            <a:picLocks noChangeAspect="1"/>
          </p:cNvPicPr>
          <p:nvPr/>
        </p:nvPicPr>
        <p:blipFill>
          <a:blip r:embed="rId7" cstate="print"/>
          <a:stretch>
            <a:fillRect/>
          </a:stretch>
        </p:blipFill>
        <p:spPr>
          <a:xfrm>
            <a:off x="-32" y="2000246"/>
            <a:ext cx="9100800" cy="3122712"/>
          </a:xfrm>
          <a:prstGeom prst="rect">
            <a:avLst/>
          </a:prstGeom>
          <a:noFill/>
          <a:ln>
            <a:noFill/>
          </a:ln>
        </p:spPr>
      </p:pic>
      <p:sp>
        <p:nvSpPr>
          <p:cNvPr id="2" name="Title Placeholder 1"/>
          <p:cNvSpPr>
            <a:spLocks noGrp="1"/>
          </p:cNvSpPr>
          <p:nvPr>
            <p:ph type="title"/>
          </p:nvPr>
        </p:nvSpPr>
        <p:spPr>
          <a:xfrm>
            <a:off x="457200" y="535773"/>
            <a:ext cx="8229600" cy="857250"/>
          </a:xfrm>
          <a:prstGeom prst="rect">
            <a:avLst/>
          </a:prstGeom>
        </p:spPr>
        <p:txBody>
          <a:bodyPr vert="horz" lIns="91440" tIns="45720" rIns="91440" bIns="45720" rtlCol="0" anchor="ctr">
            <a:normAutofit/>
          </a:bodyPr>
          <a:lstStyle/>
          <a:p>
            <a:r>
              <a:rPr lang="en-US" smtClean="0"/>
              <a:t>Click to edit Master title style</a:t>
            </a:r>
            <a:endParaRPr lang="nl-NL" dirty="0"/>
          </a:p>
        </p:txBody>
      </p:sp>
      <p:sp>
        <p:nvSpPr>
          <p:cNvPr id="3" name="Text Placeholder 2"/>
          <p:cNvSpPr>
            <a:spLocks noGrp="1"/>
          </p:cNvSpPr>
          <p:nvPr>
            <p:ph type="body" idx="1"/>
          </p:nvPr>
        </p:nvSpPr>
        <p:spPr>
          <a:xfrm>
            <a:off x="457200" y="1481154"/>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pic>
        <p:nvPicPr>
          <p:cNvPr id="7" name="Picture 6" descr="DevDays2010_logo3.png"/>
          <p:cNvPicPr>
            <a:picLocks noChangeAspect="1"/>
          </p:cNvPicPr>
          <p:nvPr/>
        </p:nvPicPr>
        <p:blipFill>
          <a:blip r:embed="rId8" cstate="print"/>
          <a:stretch>
            <a:fillRect/>
          </a:stretch>
        </p:blipFill>
        <p:spPr>
          <a:xfrm>
            <a:off x="142845" y="124287"/>
            <a:ext cx="2024247" cy="548666"/>
          </a:xfrm>
          <a:prstGeom prst="rect">
            <a:avLst/>
          </a:prstGeom>
          <a:noFill/>
          <a:ln>
            <a:noFill/>
          </a:ln>
        </p:spPr>
      </p:pic>
      <p:sp>
        <p:nvSpPr>
          <p:cNvPr id="8" name="Footer Placeholder 4"/>
          <p:cNvSpPr txBox="1">
            <a:spLocks/>
          </p:cNvSpPr>
          <p:nvPr/>
        </p:nvSpPr>
        <p:spPr>
          <a:xfrm>
            <a:off x="6105556" y="107139"/>
            <a:ext cx="2895600" cy="273844"/>
          </a:xfrm>
          <a:prstGeom prst="rect">
            <a:avLst/>
          </a:prstGeom>
        </p:spPr>
        <p:txBody>
          <a:bodyPr vert="horz" lIns="91440" tIns="45720" rIns="91440" bIns="45720" rtlCol="0" anchor="ctr"/>
          <a:lstStyle>
            <a:lvl1pPr algn="ctr">
              <a:defRPr sz="2200" b="1">
                <a:solidFill>
                  <a:srgbClr xmlns:mc="http://schemas.openxmlformats.org/markup-compatibility/2006" xmlns:a14="http://schemas.microsoft.com/office/drawing/2010/main" val="4F7A9E" mc:Ignorable=""/>
                </a:solidFill>
                <a:latin typeface="Segoe UI" pitchFamily="34" charset="0"/>
                <a:ea typeface="Segoe UI" pitchFamily="34" charset="0"/>
                <a:cs typeface="Segoe UI" pitchFamily="34" charset="0"/>
              </a:defRPr>
            </a:lvl1pPr>
          </a:lstStyle>
          <a:p>
            <a:pPr>
              <a:defRPr/>
            </a:pPr>
            <a:r>
              <a:rPr lang="en-US" dirty="0" smtClean="0">
                <a:solidFill>
                  <a:prstClr val="black"/>
                </a:solidFill>
              </a:rPr>
              <a:t>Change the Rules</a:t>
            </a:r>
            <a:endParaRPr lang="en-US" dirty="0">
              <a:solidFill>
                <a:prstClr val="black"/>
              </a:solidFill>
            </a:endParaRPr>
          </a:p>
        </p:txBody>
      </p:sp>
      <p:pic>
        <p:nvPicPr>
          <p:cNvPr id="11" name="Picture 10" descr="Microsoft logo.PNG"/>
          <p:cNvPicPr>
            <a:picLocks noChangeAspect="1"/>
          </p:cNvPicPr>
          <p:nvPr/>
        </p:nvPicPr>
        <p:blipFill>
          <a:blip r:embed="rId9" cstate="print"/>
          <a:stretch>
            <a:fillRect/>
          </a:stretch>
        </p:blipFill>
        <p:spPr>
          <a:xfrm>
            <a:off x="7500958" y="4781121"/>
            <a:ext cx="1579494" cy="290959"/>
          </a:xfrm>
          <a:prstGeom prst="rect">
            <a:avLst/>
          </a:prstGeom>
          <a:noFill/>
          <a:ln>
            <a:noFill/>
          </a:ln>
        </p:spPr>
      </p:pic>
    </p:spTree>
    <p:extLst>
      <p:ext uri="{BB962C8B-B14F-4D97-AF65-F5344CB8AC3E}">
        <p14:creationId xmlns:p14="http://schemas.microsoft.com/office/powerpoint/2010/main" val="736479831"/>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chemeClr val="bg2">
            <a:lumMod val="40000"/>
            <a:lumOff val="60000"/>
          </a:schemeClr>
        </a:buClr>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chemeClr val="bg2">
            <a:lumMod val="40000"/>
            <a:lumOff val="60000"/>
          </a:schemeClr>
        </a:buClr>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chemeClr val="bg2">
            <a:lumMod val="40000"/>
            <a:lumOff val="60000"/>
          </a:schemeClr>
        </a:buClr>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chemeClr val="bg2">
            <a:lumMod val="40000"/>
            <a:lumOff val="60000"/>
          </a:schemeClr>
        </a:buClr>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chemeClr val="bg2">
            <a:lumMod val="40000"/>
            <a:lumOff val="60000"/>
          </a:schemeClr>
        </a:buClr>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xmlns:mc="http://schemas.openxmlformats.org/markup-compatibility/2006" xmlns:a14="http://schemas.microsoft.com/office/drawing/2010/main" val="B0B0B0" mc:Ignorable=""/>
            </a:gs>
            <a:gs pos="40000">
              <a:schemeClr val="bg1"/>
            </a:gs>
          </a:gsLst>
          <a:lin ang="5400000" scaled="0"/>
          <a:tileRect/>
        </a:gradFill>
        <a:effectLst/>
      </p:bgPr>
    </p:bg>
    <p:spTree>
      <p:nvGrpSpPr>
        <p:cNvPr id="1" name=""/>
        <p:cNvGrpSpPr/>
        <p:nvPr/>
      </p:nvGrpSpPr>
      <p:grpSpPr>
        <a:xfrm>
          <a:off x="0" y="0"/>
          <a:ext cx="0" cy="0"/>
          <a:chOff x="0" y="0"/>
          <a:chExt cx="0" cy="0"/>
        </a:xfrm>
      </p:grpSpPr>
      <p:pic>
        <p:nvPicPr>
          <p:cNvPr id="9" name="Picture 8" descr="ppt2.jpg"/>
          <p:cNvPicPr>
            <a:picLocks noChangeAspect="1"/>
          </p:cNvPicPr>
          <p:nvPr/>
        </p:nvPicPr>
        <p:blipFill>
          <a:blip r:embed="rId7" cstate="print"/>
          <a:stretch>
            <a:fillRect/>
          </a:stretch>
        </p:blipFill>
        <p:spPr>
          <a:xfrm>
            <a:off x="-32" y="2000246"/>
            <a:ext cx="9100800" cy="3122712"/>
          </a:xfrm>
          <a:prstGeom prst="rect">
            <a:avLst/>
          </a:prstGeom>
          <a:noFill/>
          <a:ln>
            <a:noFill/>
          </a:ln>
        </p:spPr>
      </p:pic>
      <p:sp>
        <p:nvSpPr>
          <p:cNvPr id="2" name="Title Placeholder 1"/>
          <p:cNvSpPr>
            <a:spLocks noGrp="1"/>
          </p:cNvSpPr>
          <p:nvPr>
            <p:ph type="title"/>
          </p:nvPr>
        </p:nvSpPr>
        <p:spPr>
          <a:xfrm>
            <a:off x="457200" y="535773"/>
            <a:ext cx="8229600" cy="857250"/>
          </a:xfrm>
          <a:prstGeom prst="rect">
            <a:avLst/>
          </a:prstGeom>
        </p:spPr>
        <p:txBody>
          <a:bodyPr vert="horz" lIns="91440" tIns="45720" rIns="91440" bIns="45720" rtlCol="0" anchor="ctr">
            <a:normAutofit/>
          </a:bodyPr>
          <a:lstStyle/>
          <a:p>
            <a:r>
              <a:rPr lang="en-US" smtClean="0"/>
              <a:t>Click to edit Master title style</a:t>
            </a:r>
            <a:endParaRPr lang="nl-NL" dirty="0"/>
          </a:p>
        </p:txBody>
      </p:sp>
      <p:sp>
        <p:nvSpPr>
          <p:cNvPr id="3" name="Text Placeholder 2"/>
          <p:cNvSpPr>
            <a:spLocks noGrp="1"/>
          </p:cNvSpPr>
          <p:nvPr>
            <p:ph type="body" idx="1"/>
          </p:nvPr>
        </p:nvSpPr>
        <p:spPr>
          <a:xfrm>
            <a:off x="457200" y="1481154"/>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pic>
        <p:nvPicPr>
          <p:cNvPr id="7" name="Picture 6" descr="DevDays2010_logo3.png"/>
          <p:cNvPicPr>
            <a:picLocks noChangeAspect="1"/>
          </p:cNvPicPr>
          <p:nvPr/>
        </p:nvPicPr>
        <p:blipFill>
          <a:blip r:embed="rId8" cstate="print"/>
          <a:stretch>
            <a:fillRect/>
          </a:stretch>
        </p:blipFill>
        <p:spPr>
          <a:xfrm>
            <a:off x="142845" y="124287"/>
            <a:ext cx="2024247" cy="548666"/>
          </a:xfrm>
          <a:prstGeom prst="rect">
            <a:avLst/>
          </a:prstGeom>
          <a:noFill/>
          <a:ln>
            <a:noFill/>
          </a:ln>
        </p:spPr>
      </p:pic>
      <p:sp>
        <p:nvSpPr>
          <p:cNvPr id="8" name="Footer Placeholder 4"/>
          <p:cNvSpPr txBox="1">
            <a:spLocks/>
          </p:cNvSpPr>
          <p:nvPr/>
        </p:nvSpPr>
        <p:spPr>
          <a:xfrm>
            <a:off x="6105556" y="107139"/>
            <a:ext cx="2895600" cy="273844"/>
          </a:xfrm>
          <a:prstGeom prst="rect">
            <a:avLst/>
          </a:prstGeom>
        </p:spPr>
        <p:txBody>
          <a:bodyPr vert="horz" lIns="91440" tIns="45720" rIns="91440" bIns="45720" rtlCol="0" anchor="ctr"/>
          <a:lstStyle>
            <a:lvl1pPr algn="ctr">
              <a:defRPr sz="2200" b="1">
                <a:solidFill>
                  <a:srgbClr xmlns:mc="http://schemas.openxmlformats.org/markup-compatibility/2006" xmlns:a14="http://schemas.microsoft.com/office/drawing/2010/main" val="4F7A9E" mc:Ignorable=""/>
                </a:solidFill>
                <a:latin typeface="Segoe UI" pitchFamily="34" charset="0"/>
                <a:ea typeface="Segoe UI" pitchFamily="34" charset="0"/>
                <a:cs typeface="Segoe UI" pitchFamily="34" charset="0"/>
              </a:defRPr>
            </a:lvl1pPr>
          </a:lstStyle>
          <a:p>
            <a:pPr>
              <a:defRPr/>
            </a:pPr>
            <a:r>
              <a:rPr lang="en-US" dirty="0" smtClean="0">
                <a:solidFill>
                  <a:prstClr val="black"/>
                </a:solidFill>
              </a:rPr>
              <a:t>Change the Rules</a:t>
            </a:r>
            <a:endParaRPr lang="en-US" dirty="0">
              <a:solidFill>
                <a:prstClr val="black"/>
              </a:solidFill>
            </a:endParaRPr>
          </a:p>
        </p:txBody>
      </p:sp>
      <p:pic>
        <p:nvPicPr>
          <p:cNvPr id="11" name="Picture 10" descr="Microsoft logo.PNG"/>
          <p:cNvPicPr>
            <a:picLocks noChangeAspect="1"/>
          </p:cNvPicPr>
          <p:nvPr/>
        </p:nvPicPr>
        <p:blipFill>
          <a:blip r:embed="rId9" cstate="print"/>
          <a:stretch>
            <a:fillRect/>
          </a:stretch>
        </p:blipFill>
        <p:spPr>
          <a:xfrm>
            <a:off x="7500958" y="4781121"/>
            <a:ext cx="1579494" cy="290959"/>
          </a:xfrm>
          <a:prstGeom prst="rect">
            <a:avLst/>
          </a:prstGeom>
          <a:noFill/>
          <a:ln>
            <a:noFill/>
          </a:ln>
        </p:spPr>
      </p:pic>
    </p:spTree>
    <p:extLst>
      <p:ext uri="{BB962C8B-B14F-4D97-AF65-F5344CB8AC3E}">
        <p14:creationId xmlns:p14="http://schemas.microsoft.com/office/powerpoint/2010/main" val="1469411840"/>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chemeClr val="bg2">
            <a:lumMod val="40000"/>
            <a:lumOff val="60000"/>
          </a:schemeClr>
        </a:buClr>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chemeClr val="bg2">
            <a:lumMod val="40000"/>
            <a:lumOff val="60000"/>
          </a:schemeClr>
        </a:buClr>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chemeClr val="bg2">
            <a:lumMod val="40000"/>
            <a:lumOff val="60000"/>
          </a:schemeClr>
        </a:buClr>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chemeClr val="bg2">
            <a:lumMod val="40000"/>
            <a:lumOff val="60000"/>
          </a:schemeClr>
        </a:buClr>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chemeClr val="bg2">
            <a:lumMod val="40000"/>
            <a:lumOff val="60000"/>
          </a:schemeClr>
        </a:buClr>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xmlns:mc="http://schemas.openxmlformats.org/markup-compatibility/2006" xmlns:a14="http://schemas.microsoft.com/office/drawing/2010/main" val="B0B0B0" mc:Ignorable=""/>
            </a:gs>
            <a:gs pos="40000">
              <a:schemeClr val="bg1"/>
            </a:gs>
          </a:gsLst>
          <a:lin ang="5400000" scaled="0"/>
          <a:tileRect/>
        </a:gradFill>
        <a:effectLst/>
      </p:bgPr>
    </p:bg>
    <p:spTree>
      <p:nvGrpSpPr>
        <p:cNvPr id="1" name=""/>
        <p:cNvGrpSpPr/>
        <p:nvPr/>
      </p:nvGrpSpPr>
      <p:grpSpPr>
        <a:xfrm>
          <a:off x="0" y="0"/>
          <a:ext cx="0" cy="0"/>
          <a:chOff x="0" y="0"/>
          <a:chExt cx="0" cy="0"/>
        </a:xfrm>
      </p:grpSpPr>
      <p:pic>
        <p:nvPicPr>
          <p:cNvPr id="9" name="Picture 8" descr="ppt2.jpg"/>
          <p:cNvPicPr>
            <a:picLocks noChangeAspect="1"/>
          </p:cNvPicPr>
          <p:nvPr/>
        </p:nvPicPr>
        <p:blipFill>
          <a:blip r:embed="rId6" cstate="print"/>
          <a:stretch>
            <a:fillRect/>
          </a:stretch>
        </p:blipFill>
        <p:spPr>
          <a:xfrm>
            <a:off x="-32" y="2000246"/>
            <a:ext cx="9100800" cy="3122712"/>
          </a:xfrm>
          <a:prstGeom prst="rect">
            <a:avLst/>
          </a:prstGeom>
          <a:noFill/>
          <a:ln>
            <a:noFill/>
          </a:ln>
        </p:spPr>
      </p:pic>
      <p:sp>
        <p:nvSpPr>
          <p:cNvPr id="2" name="Title Placeholder 1"/>
          <p:cNvSpPr>
            <a:spLocks noGrp="1"/>
          </p:cNvSpPr>
          <p:nvPr>
            <p:ph type="title"/>
          </p:nvPr>
        </p:nvSpPr>
        <p:spPr>
          <a:xfrm>
            <a:off x="457200" y="535773"/>
            <a:ext cx="8229600" cy="857250"/>
          </a:xfrm>
          <a:prstGeom prst="rect">
            <a:avLst/>
          </a:prstGeom>
        </p:spPr>
        <p:txBody>
          <a:bodyPr vert="horz" lIns="91440" tIns="45720" rIns="91440" bIns="45720" rtlCol="0" anchor="ctr">
            <a:normAutofit/>
          </a:bodyPr>
          <a:lstStyle/>
          <a:p>
            <a:r>
              <a:rPr lang="en-US" smtClean="0"/>
              <a:t>Click to edit Master title style</a:t>
            </a:r>
            <a:endParaRPr lang="nl-NL" dirty="0"/>
          </a:p>
        </p:txBody>
      </p:sp>
      <p:sp>
        <p:nvSpPr>
          <p:cNvPr id="3" name="Text Placeholder 2"/>
          <p:cNvSpPr>
            <a:spLocks noGrp="1"/>
          </p:cNvSpPr>
          <p:nvPr>
            <p:ph type="body" idx="1"/>
          </p:nvPr>
        </p:nvSpPr>
        <p:spPr>
          <a:xfrm>
            <a:off x="457200" y="1481154"/>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pic>
        <p:nvPicPr>
          <p:cNvPr id="7" name="Picture 6" descr="DevDays2010_logo3.png"/>
          <p:cNvPicPr>
            <a:picLocks noChangeAspect="1"/>
          </p:cNvPicPr>
          <p:nvPr/>
        </p:nvPicPr>
        <p:blipFill>
          <a:blip r:embed="rId7" cstate="print"/>
          <a:stretch>
            <a:fillRect/>
          </a:stretch>
        </p:blipFill>
        <p:spPr>
          <a:xfrm>
            <a:off x="142845" y="124287"/>
            <a:ext cx="2024247" cy="548666"/>
          </a:xfrm>
          <a:prstGeom prst="rect">
            <a:avLst/>
          </a:prstGeom>
          <a:noFill/>
          <a:ln>
            <a:noFill/>
          </a:ln>
        </p:spPr>
      </p:pic>
      <p:sp>
        <p:nvSpPr>
          <p:cNvPr id="8" name="Footer Placeholder 4"/>
          <p:cNvSpPr txBox="1">
            <a:spLocks/>
          </p:cNvSpPr>
          <p:nvPr/>
        </p:nvSpPr>
        <p:spPr>
          <a:xfrm>
            <a:off x="6105556" y="107139"/>
            <a:ext cx="2895600" cy="273844"/>
          </a:xfrm>
          <a:prstGeom prst="rect">
            <a:avLst/>
          </a:prstGeom>
        </p:spPr>
        <p:txBody>
          <a:bodyPr vert="horz" lIns="91440" tIns="45720" rIns="91440" bIns="45720" rtlCol="0" anchor="ctr"/>
          <a:lstStyle>
            <a:lvl1pPr algn="ctr">
              <a:defRPr sz="2200" b="1">
                <a:solidFill>
                  <a:srgbClr xmlns:mc="http://schemas.openxmlformats.org/markup-compatibility/2006" xmlns:a14="http://schemas.microsoft.com/office/drawing/2010/main" val="4F7A9E" mc:Ignorable=""/>
                </a:solidFill>
                <a:latin typeface="Segoe UI" pitchFamily="34" charset="0"/>
                <a:ea typeface="Segoe UI" pitchFamily="34" charset="0"/>
                <a:cs typeface="Segoe UI" pitchFamily="34" charset="0"/>
              </a:defRPr>
            </a:lvl1pPr>
          </a:lstStyle>
          <a:p>
            <a:pPr>
              <a:defRPr/>
            </a:pPr>
            <a:r>
              <a:rPr lang="en-US" dirty="0" smtClean="0">
                <a:solidFill>
                  <a:prstClr val="black"/>
                </a:solidFill>
              </a:rPr>
              <a:t>Change the Rules</a:t>
            </a:r>
            <a:endParaRPr lang="en-US" dirty="0">
              <a:solidFill>
                <a:prstClr val="black"/>
              </a:solidFill>
            </a:endParaRPr>
          </a:p>
        </p:txBody>
      </p:sp>
      <p:pic>
        <p:nvPicPr>
          <p:cNvPr id="11" name="Picture 10" descr="Microsoft logo.PNG"/>
          <p:cNvPicPr>
            <a:picLocks noChangeAspect="1"/>
          </p:cNvPicPr>
          <p:nvPr/>
        </p:nvPicPr>
        <p:blipFill>
          <a:blip r:embed="rId8" cstate="print"/>
          <a:stretch>
            <a:fillRect/>
          </a:stretch>
        </p:blipFill>
        <p:spPr>
          <a:xfrm>
            <a:off x="7500958" y="4781121"/>
            <a:ext cx="1579494" cy="290959"/>
          </a:xfrm>
          <a:prstGeom prst="rect">
            <a:avLst/>
          </a:prstGeom>
          <a:noFill/>
          <a:ln>
            <a:noFill/>
          </a:ln>
        </p:spPr>
      </p:pic>
    </p:spTree>
    <p:extLst>
      <p:ext uri="{BB962C8B-B14F-4D97-AF65-F5344CB8AC3E}">
        <p14:creationId xmlns:p14="http://schemas.microsoft.com/office/powerpoint/2010/main" val="91868480"/>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chemeClr val="bg2">
            <a:lumMod val="40000"/>
            <a:lumOff val="60000"/>
          </a:schemeClr>
        </a:buClr>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chemeClr val="bg2">
            <a:lumMod val="40000"/>
            <a:lumOff val="60000"/>
          </a:schemeClr>
        </a:buClr>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chemeClr val="bg2">
            <a:lumMod val="40000"/>
            <a:lumOff val="60000"/>
          </a:schemeClr>
        </a:buClr>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chemeClr val="bg2">
            <a:lumMod val="40000"/>
            <a:lumOff val="60000"/>
          </a:schemeClr>
        </a:buClr>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chemeClr val="bg2">
            <a:lumMod val="40000"/>
            <a:lumOff val="60000"/>
          </a:schemeClr>
        </a:buClr>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42887"/>
            <a:ext cx="83820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8585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472386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714362"/>
            <a:ext cx="7772400" cy="1102519"/>
          </a:xfrm>
        </p:spPr>
        <p:txBody>
          <a:bodyPr>
            <a:normAutofit/>
          </a:bodyPr>
          <a:lstStyle/>
          <a:p>
            <a:r>
              <a:rPr lang="en-US" sz="3600" dirty="0" smtClean="0"/>
              <a:t>Silverlight 4 – A Guided Tour of MEF</a:t>
            </a:r>
            <a:endParaRPr lang="en-US" sz="3600" dirty="0"/>
          </a:p>
        </p:txBody>
      </p:sp>
      <p:sp>
        <p:nvSpPr>
          <p:cNvPr id="3" name="Subtitle 2"/>
          <p:cNvSpPr>
            <a:spLocks noGrp="1"/>
          </p:cNvSpPr>
          <p:nvPr>
            <p:ph type="subTitle" idx="1"/>
          </p:nvPr>
        </p:nvSpPr>
        <p:spPr>
          <a:xfrm>
            <a:off x="179512" y="1714494"/>
            <a:ext cx="6400800" cy="1865368"/>
          </a:xfrm>
        </p:spPr>
        <p:txBody>
          <a:bodyPr>
            <a:normAutofit fontScale="92500" lnSpcReduction="20000"/>
          </a:bodyPr>
          <a:lstStyle/>
          <a:p>
            <a:r>
              <a:rPr lang="en-US" dirty="0" smtClean="0">
                <a:solidFill>
                  <a:schemeClr val="accent5"/>
                </a:solidFill>
              </a:rPr>
              <a:t>Mike Taulty, Microsoft UK</a:t>
            </a:r>
          </a:p>
          <a:p>
            <a:r>
              <a:rPr lang="en-US" dirty="0" smtClean="0">
                <a:solidFill>
                  <a:schemeClr val="accent5"/>
                </a:solidFill>
              </a:rPr>
              <a:t>mtaulty@microsoft.com</a:t>
            </a:r>
          </a:p>
          <a:p>
            <a:r>
              <a:rPr lang="en-US" dirty="0" smtClean="0">
                <a:solidFill>
                  <a:schemeClr val="accent5"/>
                </a:solidFill>
              </a:rPr>
              <a:t>mtaulty.com</a:t>
            </a:r>
          </a:p>
          <a:p>
            <a:r>
              <a:rPr lang="en-US" dirty="0" smtClean="0">
                <a:solidFill>
                  <a:schemeClr val="accent5"/>
                </a:solidFill>
              </a:rPr>
              <a:t>@</a:t>
            </a:r>
            <a:r>
              <a:rPr lang="en-US" dirty="0" err="1" smtClean="0">
                <a:solidFill>
                  <a:schemeClr val="accent5"/>
                </a:solidFill>
              </a:rPr>
              <a:t>mtaulty</a:t>
            </a:r>
            <a:endParaRPr lang="en-US" dirty="0">
              <a:solidFill>
                <a:schemeClr val="accent5"/>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container draws parts from </a:t>
            </a:r>
            <a:r>
              <a:rPr lang="en-GB" dirty="0" err="1" smtClean="0"/>
              <a:t>catalogs</a:t>
            </a:r>
            <a:endParaRPr lang="en-GB" dirty="0"/>
          </a:p>
        </p:txBody>
      </p:sp>
      <p:sp>
        <p:nvSpPr>
          <p:cNvPr id="8" name="Rounded Rectangle 7"/>
          <p:cNvSpPr/>
          <p:nvPr/>
        </p:nvSpPr>
        <p:spPr bwMode="auto">
          <a:xfrm>
            <a:off x="2771800" y="4322467"/>
            <a:ext cx="3593262" cy="46352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CompositionContainer</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nvGrpSpPr>
          <p:cNvPr id="69" name="Group 68"/>
          <p:cNvGrpSpPr/>
          <p:nvPr/>
        </p:nvGrpSpPr>
        <p:grpSpPr>
          <a:xfrm>
            <a:off x="591058" y="3350359"/>
            <a:ext cx="5203294" cy="972108"/>
            <a:chOff x="591058" y="4467145"/>
            <a:chExt cx="5203294" cy="1296144"/>
          </a:xfrm>
        </p:grpSpPr>
        <p:sp>
          <p:nvSpPr>
            <p:cNvPr id="24" name="Rounded Rectangle 23"/>
            <p:cNvSpPr/>
            <p:nvPr/>
          </p:nvSpPr>
          <p:spPr bwMode="auto">
            <a:xfrm>
              <a:off x="591058" y="4467145"/>
              <a:ext cx="5203294" cy="61803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Catalog</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31" name="Curved Connector 30"/>
            <p:cNvCxnSpPr>
              <a:stCxn id="8" idx="0"/>
              <a:endCxn id="24" idx="2"/>
            </p:cNvCxnSpPr>
            <p:nvPr/>
          </p:nvCxnSpPr>
          <p:spPr>
            <a:xfrm rot="16200000" flipV="1">
              <a:off x="3541516" y="4736374"/>
              <a:ext cx="678105" cy="1375726"/>
            </a:xfrm>
            <a:prstGeom prst="curvedConnector3">
              <a:avLst/>
            </a:prstGeom>
            <a:ln w="285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71" name="Group 70"/>
          <p:cNvGrpSpPr/>
          <p:nvPr/>
        </p:nvGrpSpPr>
        <p:grpSpPr>
          <a:xfrm>
            <a:off x="687137" y="2431223"/>
            <a:ext cx="2505568" cy="919136"/>
            <a:chOff x="687137" y="3241630"/>
            <a:chExt cx="2505568" cy="1225515"/>
          </a:xfrm>
        </p:grpSpPr>
        <p:sp>
          <p:nvSpPr>
            <p:cNvPr id="10" name="Rounded Rectangle 9"/>
            <p:cNvSpPr/>
            <p:nvPr/>
          </p:nvSpPr>
          <p:spPr bwMode="auto">
            <a:xfrm>
              <a:off x="687137" y="3241630"/>
              <a:ext cx="2444703" cy="61803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Catalog</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33" name="Curved Connector 32"/>
            <p:cNvCxnSpPr>
              <a:stCxn id="24" idx="0"/>
              <a:endCxn id="10" idx="2"/>
            </p:cNvCxnSpPr>
            <p:nvPr/>
          </p:nvCxnSpPr>
          <p:spPr>
            <a:xfrm rot="16200000" flipV="1">
              <a:off x="2247359" y="3521799"/>
              <a:ext cx="607476" cy="1283216"/>
            </a:xfrm>
            <a:prstGeom prst="curvedConnector3">
              <a:avLst>
                <a:gd name="adj1" fmla="val 50000"/>
              </a:avLst>
            </a:prstGeom>
            <a:ln w="285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72" name="Group 71"/>
          <p:cNvGrpSpPr/>
          <p:nvPr/>
        </p:nvGrpSpPr>
        <p:grpSpPr>
          <a:xfrm>
            <a:off x="3192706" y="2431223"/>
            <a:ext cx="2747447" cy="919136"/>
            <a:chOff x="3192705" y="3241630"/>
            <a:chExt cx="2747447" cy="1225515"/>
          </a:xfrm>
        </p:grpSpPr>
        <p:sp>
          <p:nvSpPr>
            <p:cNvPr id="11" name="Rounded Rectangle 10"/>
            <p:cNvSpPr/>
            <p:nvPr/>
          </p:nvSpPr>
          <p:spPr bwMode="auto">
            <a:xfrm>
              <a:off x="3495449" y="3241630"/>
              <a:ext cx="2444703" cy="61803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Catalog</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37" name="Curved Connector 36"/>
            <p:cNvCxnSpPr>
              <a:stCxn id="24" idx="0"/>
              <a:endCxn id="11" idx="2"/>
            </p:cNvCxnSpPr>
            <p:nvPr/>
          </p:nvCxnSpPr>
          <p:spPr>
            <a:xfrm rot="5400000" flipH="1" flipV="1">
              <a:off x="3651515" y="3400859"/>
              <a:ext cx="607476" cy="1525096"/>
            </a:xfrm>
            <a:prstGeom prst="curvedConnector3">
              <a:avLst>
                <a:gd name="adj1" fmla="val 50000"/>
              </a:avLst>
            </a:prstGeom>
            <a:ln w="285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70" name="Group 69"/>
          <p:cNvGrpSpPr/>
          <p:nvPr/>
        </p:nvGrpSpPr>
        <p:grpSpPr>
          <a:xfrm>
            <a:off x="4568432" y="2431223"/>
            <a:ext cx="4324049" cy="1891244"/>
            <a:chOff x="4568431" y="3241630"/>
            <a:chExt cx="4324049" cy="2521659"/>
          </a:xfrm>
        </p:grpSpPr>
        <p:sp>
          <p:nvSpPr>
            <p:cNvPr id="12" name="Rounded Rectangle 11"/>
            <p:cNvSpPr/>
            <p:nvPr/>
          </p:nvSpPr>
          <p:spPr bwMode="auto">
            <a:xfrm>
              <a:off x="6447777" y="3241630"/>
              <a:ext cx="2444703" cy="61803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Catalog</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39" name="Curved Connector 38"/>
            <p:cNvCxnSpPr>
              <a:stCxn id="8" idx="0"/>
              <a:endCxn id="12" idx="2"/>
            </p:cNvCxnSpPr>
            <p:nvPr/>
          </p:nvCxnSpPr>
          <p:spPr>
            <a:xfrm rot="5400000" flipH="1" flipV="1">
              <a:off x="5167470" y="3260630"/>
              <a:ext cx="1903620" cy="3101698"/>
            </a:xfrm>
            <a:prstGeom prst="curvedConnector3">
              <a:avLst/>
            </a:prstGeom>
            <a:ln w="285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73" name="Group 72"/>
          <p:cNvGrpSpPr/>
          <p:nvPr/>
        </p:nvGrpSpPr>
        <p:grpSpPr>
          <a:xfrm>
            <a:off x="86500" y="1056955"/>
            <a:ext cx="3054303" cy="1374268"/>
            <a:chOff x="86499" y="1409273"/>
            <a:chExt cx="3054303" cy="1832357"/>
          </a:xfrm>
        </p:grpSpPr>
        <p:grpSp>
          <p:nvGrpSpPr>
            <p:cNvPr id="29" name="Group 28"/>
            <p:cNvGrpSpPr/>
            <p:nvPr/>
          </p:nvGrpSpPr>
          <p:grpSpPr>
            <a:xfrm>
              <a:off x="86499" y="1409273"/>
              <a:ext cx="3054303" cy="1227639"/>
              <a:chOff x="327097" y="1556792"/>
              <a:chExt cx="3054303" cy="1227639"/>
            </a:xfrm>
          </p:grpSpPr>
          <p:sp>
            <p:nvSpPr>
              <p:cNvPr id="9" name="Rounded Rectangle 8"/>
              <p:cNvSpPr/>
              <p:nvPr/>
            </p:nvSpPr>
            <p:spPr bwMode="auto">
              <a:xfrm>
                <a:off x="327097" y="1556792"/>
                <a:ext cx="2444703" cy="61803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3" name="Rounded Rectangle 12"/>
              <p:cNvSpPr/>
              <p:nvPr/>
            </p:nvSpPr>
            <p:spPr bwMode="auto">
              <a:xfrm>
                <a:off x="479497" y="1709192"/>
                <a:ext cx="2444703" cy="61803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4" name="Rounded Rectangle 13"/>
              <p:cNvSpPr/>
              <p:nvPr/>
            </p:nvSpPr>
            <p:spPr bwMode="auto">
              <a:xfrm>
                <a:off x="631897" y="1861592"/>
                <a:ext cx="2444703" cy="61803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5" name="Rounded Rectangle 14"/>
              <p:cNvSpPr/>
              <p:nvPr/>
            </p:nvSpPr>
            <p:spPr bwMode="auto">
              <a:xfrm>
                <a:off x="784297" y="2013992"/>
                <a:ext cx="2444703" cy="61803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6" name="Rounded Rectangle 15"/>
              <p:cNvSpPr/>
              <p:nvPr/>
            </p:nvSpPr>
            <p:spPr bwMode="auto">
              <a:xfrm>
                <a:off x="936697" y="2166392"/>
                <a:ext cx="2444703" cy="61803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cxnSp>
          <p:nvCxnSpPr>
            <p:cNvPr id="41" name="Curved Connector 40"/>
            <p:cNvCxnSpPr>
              <a:stCxn id="10" idx="0"/>
              <a:endCxn id="16" idx="2"/>
            </p:cNvCxnSpPr>
            <p:nvPr/>
          </p:nvCxnSpPr>
          <p:spPr>
            <a:xfrm rot="5400000" flipH="1" flipV="1">
              <a:off x="1611611" y="2934790"/>
              <a:ext cx="604718" cy="8962"/>
            </a:xfrm>
            <a:prstGeom prst="curvedConnector3">
              <a:avLst/>
            </a:prstGeom>
            <a:ln w="28575">
              <a:solidFill>
                <a:schemeClr val="tx1"/>
              </a:solidFill>
              <a:tailEnd type="arrow"/>
            </a:ln>
          </p:spPr>
          <p:style>
            <a:lnRef idx="3">
              <a:schemeClr val="accent1"/>
            </a:lnRef>
            <a:fillRef idx="0">
              <a:schemeClr val="accent1"/>
            </a:fillRef>
            <a:effectRef idx="2">
              <a:schemeClr val="accent1"/>
            </a:effectRef>
            <a:fontRef idx="minor">
              <a:schemeClr val="tx1"/>
            </a:fontRef>
          </p:style>
        </p:cxnSp>
      </p:grpSp>
      <p:grpSp>
        <p:nvGrpSpPr>
          <p:cNvPr id="74" name="Group 73"/>
          <p:cNvGrpSpPr/>
          <p:nvPr/>
        </p:nvGrpSpPr>
        <p:grpSpPr>
          <a:xfrm>
            <a:off x="3190939" y="1285555"/>
            <a:ext cx="2749503" cy="1145669"/>
            <a:chOff x="3190938" y="1714073"/>
            <a:chExt cx="2749503" cy="1527558"/>
          </a:xfrm>
        </p:grpSpPr>
        <p:grpSp>
          <p:nvGrpSpPr>
            <p:cNvPr id="25" name="Group 24"/>
            <p:cNvGrpSpPr/>
            <p:nvPr/>
          </p:nvGrpSpPr>
          <p:grpSpPr>
            <a:xfrm>
              <a:off x="3190938" y="1714073"/>
              <a:ext cx="2749503" cy="922839"/>
              <a:chOff x="3410864" y="1587742"/>
              <a:chExt cx="2749503" cy="922839"/>
            </a:xfrm>
          </p:grpSpPr>
          <p:sp>
            <p:nvSpPr>
              <p:cNvPr id="17" name="Rounded Rectangle 16"/>
              <p:cNvSpPr/>
              <p:nvPr/>
            </p:nvSpPr>
            <p:spPr bwMode="auto">
              <a:xfrm>
                <a:off x="3410864" y="1587742"/>
                <a:ext cx="2444703" cy="61803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8" name="Rounded Rectangle 17"/>
              <p:cNvSpPr/>
              <p:nvPr/>
            </p:nvSpPr>
            <p:spPr bwMode="auto">
              <a:xfrm>
                <a:off x="3563264" y="1740142"/>
                <a:ext cx="2444703" cy="61803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9" name="Rounded Rectangle 18"/>
              <p:cNvSpPr/>
              <p:nvPr/>
            </p:nvSpPr>
            <p:spPr bwMode="auto">
              <a:xfrm>
                <a:off x="3715664" y="1892542"/>
                <a:ext cx="2444703" cy="61803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cxnSp>
          <p:nvCxnSpPr>
            <p:cNvPr id="43" name="Curved Connector 42"/>
            <p:cNvCxnSpPr>
              <a:stCxn id="11" idx="0"/>
              <a:endCxn id="19" idx="2"/>
            </p:cNvCxnSpPr>
            <p:nvPr/>
          </p:nvCxnSpPr>
          <p:spPr>
            <a:xfrm rot="5400000" flipH="1" flipV="1">
              <a:off x="4415586" y="2939127"/>
              <a:ext cx="604718" cy="289"/>
            </a:xfrm>
            <a:prstGeom prst="curvedConnector3">
              <a:avLst/>
            </a:prstGeom>
            <a:ln w="285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75" name="Group 74"/>
          <p:cNvGrpSpPr/>
          <p:nvPr/>
        </p:nvGrpSpPr>
        <p:grpSpPr>
          <a:xfrm>
            <a:off x="5990578" y="1171255"/>
            <a:ext cx="2901903" cy="1260563"/>
            <a:chOff x="5990577" y="1561673"/>
            <a:chExt cx="2901903" cy="1680751"/>
          </a:xfrm>
        </p:grpSpPr>
        <p:grpSp>
          <p:nvGrpSpPr>
            <p:cNvPr id="26" name="Group 25"/>
            <p:cNvGrpSpPr/>
            <p:nvPr/>
          </p:nvGrpSpPr>
          <p:grpSpPr>
            <a:xfrm>
              <a:off x="5990577" y="1561673"/>
              <a:ext cx="2901903" cy="1075239"/>
              <a:chOff x="6149079" y="2166391"/>
              <a:chExt cx="2901903" cy="1075239"/>
            </a:xfrm>
          </p:grpSpPr>
          <p:sp>
            <p:nvSpPr>
              <p:cNvPr id="20" name="Rounded Rectangle 19"/>
              <p:cNvSpPr/>
              <p:nvPr/>
            </p:nvSpPr>
            <p:spPr bwMode="auto">
              <a:xfrm>
                <a:off x="6149079" y="2166391"/>
                <a:ext cx="2444703" cy="61803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21" name="Rounded Rectangle 20"/>
              <p:cNvSpPr/>
              <p:nvPr/>
            </p:nvSpPr>
            <p:spPr bwMode="auto">
              <a:xfrm>
                <a:off x="6301479" y="2318791"/>
                <a:ext cx="2444703" cy="61803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22" name="Rounded Rectangle 21"/>
              <p:cNvSpPr/>
              <p:nvPr/>
            </p:nvSpPr>
            <p:spPr bwMode="auto">
              <a:xfrm>
                <a:off x="6453879" y="2471191"/>
                <a:ext cx="2444703" cy="61803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23" name="Rounded Rectangle 22"/>
              <p:cNvSpPr/>
              <p:nvPr/>
            </p:nvSpPr>
            <p:spPr bwMode="auto">
              <a:xfrm>
                <a:off x="6606279" y="2623591"/>
                <a:ext cx="2444703" cy="61803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cxnSp>
          <p:nvCxnSpPr>
            <p:cNvPr id="45" name="Curved Connector 44"/>
            <p:cNvCxnSpPr>
              <a:stCxn id="12" idx="0"/>
              <a:endCxn id="23" idx="2"/>
            </p:cNvCxnSpPr>
            <p:nvPr/>
          </p:nvCxnSpPr>
          <p:spPr>
            <a:xfrm rot="5400000" flipH="1" flipV="1">
              <a:off x="7367770" y="2939271"/>
              <a:ext cx="604718" cy="1588"/>
            </a:xfrm>
            <a:prstGeom prst="curvedConnector3">
              <a:avLst/>
            </a:prstGeom>
            <a:ln w="285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sp>
        <p:nvSpPr>
          <p:cNvPr id="28" name="Rectangle 27"/>
          <p:cNvSpPr/>
          <p:nvPr/>
        </p:nvSpPr>
        <p:spPr bwMode="auto">
          <a:xfrm>
            <a:off x="-33962" y="1"/>
            <a:ext cx="9177962" cy="5143499"/>
          </a:xfrm>
          <a:prstGeom prst="rect">
            <a:avLst/>
          </a:prstGeom>
          <a:solidFill>
            <a:schemeClr val="bg1">
              <a:alpha val="55000"/>
            </a:schemeClr>
          </a:solidFill>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nvGrpSpPr>
          <p:cNvPr id="2" name="Group 1"/>
          <p:cNvGrpSpPr/>
          <p:nvPr/>
        </p:nvGrpSpPr>
        <p:grpSpPr>
          <a:xfrm>
            <a:off x="-4624" y="4283611"/>
            <a:ext cx="3064456" cy="718409"/>
            <a:chOff x="-4624" y="4283611"/>
            <a:chExt cx="3064456" cy="718409"/>
          </a:xfrm>
        </p:grpSpPr>
        <p:grpSp>
          <p:nvGrpSpPr>
            <p:cNvPr id="40" name="Group 39"/>
            <p:cNvGrpSpPr>
              <a:grpSpLocks noChangeAspect="1"/>
            </p:cNvGrpSpPr>
            <p:nvPr/>
          </p:nvGrpSpPr>
          <p:grpSpPr>
            <a:xfrm>
              <a:off x="-4624" y="4283611"/>
              <a:ext cx="2661792" cy="718409"/>
              <a:chOff x="1087913" y="2222579"/>
              <a:chExt cx="6552811" cy="2358110"/>
            </a:xfrm>
            <a:effectLst>
              <a:glow rad="228600">
                <a:schemeClr val="tx1">
                  <a:alpha val="40000"/>
                </a:schemeClr>
              </a:glow>
            </a:effectLst>
          </p:grpSpPr>
          <p:sp>
            <p:nvSpPr>
              <p:cNvPr id="42" name="Rounded Rectangle 41"/>
              <p:cNvSpPr/>
              <p:nvPr/>
            </p:nvSpPr>
            <p:spPr bwMode="auto">
              <a:xfrm>
                <a:off x="2843808" y="2780928"/>
                <a:ext cx="3456384" cy="129614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44" name="Rounded Rectangle 43"/>
              <p:cNvSpPr/>
              <p:nvPr/>
            </p:nvSpPr>
            <p:spPr bwMode="auto">
              <a:xfrm>
                <a:off x="1087913" y="3763043"/>
                <a:ext cx="2376264" cy="64807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47" name="Rounded Rectangle 46"/>
              <p:cNvSpPr/>
              <p:nvPr/>
            </p:nvSpPr>
            <p:spPr bwMode="auto">
              <a:xfrm>
                <a:off x="1265297" y="3932617"/>
                <a:ext cx="2376264" cy="64807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49" name="Rounded Rectangle 48"/>
              <p:cNvSpPr/>
              <p:nvPr/>
            </p:nvSpPr>
            <p:spPr bwMode="auto">
              <a:xfrm>
                <a:off x="4959660" y="22225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50" name="Rounded Rectangle 49"/>
              <p:cNvSpPr/>
              <p:nvPr/>
            </p:nvSpPr>
            <p:spPr bwMode="auto">
              <a:xfrm>
                <a:off x="5112060" y="23749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52" name="Rounded Rectangle 51"/>
              <p:cNvSpPr/>
              <p:nvPr/>
            </p:nvSpPr>
            <p:spPr bwMode="auto">
              <a:xfrm>
                <a:off x="5264460" y="25273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grpSp>
        <p:sp>
          <p:nvSpPr>
            <p:cNvPr id="27" name="Right Arrow 26"/>
            <p:cNvSpPr/>
            <p:nvPr/>
          </p:nvSpPr>
          <p:spPr bwMode="auto">
            <a:xfrm>
              <a:off x="2050729" y="4632161"/>
              <a:ext cx="1009103" cy="344841"/>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3" name="Group 2"/>
          <p:cNvGrpSpPr/>
          <p:nvPr/>
        </p:nvGrpSpPr>
        <p:grpSpPr>
          <a:xfrm>
            <a:off x="529146" y="828143"/>
            <a:ext cx="4039286" cy="3501898"/>
            <a:chOff x="529146" y="828143"/>
            <a:chExt cx="4039286" cy="3501898"/>
          </a:xfrm>
        </p:grpSpPr>
        <p:grpSp>
          <p:nvGrpSpPr>
            <p:cNvPr id="53" name="Group 52"/>
            <p:cNvGrpSpPr>
              <a:grpSpLocks noChangeAspect="1"/>
            </p:cNvGrpSpPr>
            <p:nvPr/>
          </p:nvGrpSpPr>
          <p:grpSpPr>
            <a:xfrm>
              <a:off x="529146" y="828143"/>
              <a:ext cx="2661792" cy="718409"/>
              <a:chOff x="1087913" y="2222579"/>
              <a:chExt cx="6552811" cy="2358110"/>
            </a:xfrm>
            <a:effectLst>
              <a:glow rad="228600">
                <a:schemeClr val="tx1">
                  <a:alpha val="40000"/>
                </a:schemeClr>
              </a:glow>
            </a:effectLst>
          </p:grpSpPr>
          <p:sp>
            <p:nvSpPr>
              <p:cNvPr id="54" name="Rounded Rectangle 53"/>
              <p:cNvSpPr/>
              <p:nvPr/>
            </p:nvSpPr>
            <p:spPr bwMode="auto">
              <a:xfrm>
                <a:off x="2843807" y="2780928"/>
                <a:ext cx="3456383" cy="1296145"/>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55" name="Rounded Rectangle 54"/>
              <p:cNvSpPr/>
              <p:nvPr/>
            </p:nvSpPr>
            <p:spPr bwMode="auto">
              <a:xfrm>
                <a:off x="1087913" y="3763043"/>
                <a:ext cx="2376264" cy="64807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56" name="Rounded Rectangle 55"/>
              <p:cNvSpPr/>
              <p:nvPr/>
            </p:nvSpPr>
            <p:spPr bwMode="auto">
              <a:xfrm>
                <a:off x="1265297" y="3932617"/>
                <a:ext cx="2376264" cy="64807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57" name="Rounded Rectangle 56"/>
              <p:cNvSpPr/>
              <p:nvPr/>
            </p:nvSpPr>
            <p:spPr bwMode="auto">
              <a:xfrm>
                <a:off x="4959660" y="22225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58" name="Rounded Rectangle 57"/>
              <p:cNvSpPr/>
              <p:nvPr/>
            </p:nvSpPr>
            <p:spPr bwMode="auto">
              <a:xfrm>
                <a:off x="5112060" y="23749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59" name="Rounded Rectangle 58"/>
              <p:cNvSpPr/>
              <p:nvPr/>
            </p:nvSpPr>
            <p:spPr bwMode="auto">
              <a:xfrm>
                <a:off x="5264460" y="25273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grpSp>
        <p:cxnSp>
          <p:nvCxnSpPr>
            <p:cNvPr id="35" name="Curved Connector 34"/>
            <p:cNvCxnSpPr>
              <a:endCxn id="54" idx="2"/>
            </p:cNvCxnSpPr>
            <p:nvPr/>
          </p:nvCxnSpPr>
          <p:spPr>
            <a:xfrm rot="16200000" flipV="1">
              <a:off x="1787959" y="1549567"/>
              <a:ext cx="2936918" cy="2624029"/>
            </a:xfrm>
            <a:prstGeom prst="curvedConnector3">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grpSp>
      <p:grpSp>
        <p:nvGrpSpPr>
          <p:cNvPr id="4" name="Group 3"/>
          <p:cNvGrpSpPr/>
          <p:nvPr/>
        </p:nvGrpSpPr>
        <p:grpSpPr>
          <a:xfrm>
            <a:off x="4568434" y="338546"/>
            <a:ext cx="4071268" cy="3983923"/>
            <a:chOff x="4568434" y="338546"/>
            <a:chExt cx="4071268" cy="3983923"/>
          </a:xfrm>
        </p:grpSpPr>
        <p:grpSp>
          <p:nvGrpSpPr>
            <p:cNvPr id="60" name="Group 59"/>
            <p:cNvGrpSpPr>
              <a:grpSpLocks noChangeAspect="1"/>
            </p:cNvGrpSpPr>
            <p:nvPr/>
          </p:nvGrpSpPr>
          <p:grpSpPr>
            <a:xfrm>
              <a:off x="5977910" y="338546"/>
              <a:ext cx="2661792" cy="718409"/>
              <a:chOff x="1087913" y="2222579"/>
              <a:chExt cx="6552811" cy="2358110"/>
            </a:xfrm>
            <a:effectLst>
              <a:glow rad="228600">
                <a:schemeClr val="tx1">
                  <a:alpha val="40000"/>
                </a:schemeClr>
              </a:glow>
            </a:effectLst>
          </p:grpSpPr>
          <p:sp>
            <p:nvSpPr>
              <p:cNvPr id="61" name="Rounded Rectangle 60"/>
              <p:cNvSpPr/>
              <p:nvPr/>
            </p:nvSpPr>
            <p:spPr bwMode="auto">
              <a:xfrm>
                <a:off x="2843807" y="2780928"/>
                <a:ext cx="3456383" cy="129614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62" name="Rounded Rectangle 61"/>
              <p:cNvSpPr/>
              <p:nvPr/>
            </p:nvSpPr>
            <p:spPr bwMode="auto">
              <a:xfrm>
                <a:off x="1087913" y="3763043"/>
                <a:ext cx="2376264" cy="64807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63" name="Rounded Rectangle 62"/>
              <p:cNvSpPr/>
              <p:nvPr/>
            </p:nvSpPr>
            <p:spPr bwMode="auto">
              <a:xfrm>
                <a:off x="1265297" y="3932617"/>
                <a:ext cx="2376264" cy="64807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64" name="Rounded Rectangle 63"/>
              <p:cNvSpPr/>
              <p:nvPr/>
            </p:nvSpPr>
            <p:spPr bwMode="auto">
              <a:xfrm>
                <a:off x="4959660" y="22225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65" name="Rounded Rectangle 64"/>
              <p:cNvSpPr/>
              <p:nvPr/>
            </p:nvSpPr>
            <p:spPr bwMode="auto">
              <a:xfrm>
                <a:off x="5112060" y="23749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66" name="Rounded Rectangle 65"/>
              <p:cNvSpPr/>
              <p:nvPr/>
            </p:nvSpPr>
            <p:spPr bwMode="auto">
              <a:xfrm>
                <a:off x="5264460" y="25273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grpSp>
        <p:cxnSp>
          <p:nvCxnSpPr>
            <p:cNvPr id="38" name="Curved Connector 37"/>
            <p:cNvCxnSpPr>
              <a:endCxn id="61" idx="2"/>
            </p:cNvCxnSpPr>
            <p:nvPr/>
          </p:nvCxnSpPr>
          <p:spPr>
            <a:xfrm rot="5400000" flipH="1" flipV="1">
              <a:off x="4271330" y="1200631"/>
              <a:ext cx="3418942" cy="2824734"/>
            </a:xfrm>
            <a:prstGeom prst="curvedConnector3">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94105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or mix in pre-instantiated </a:t>
            </a:r>
            <a:r>
              <a:rPr lang="en-GB" b="1" dirty="0" smtClean="0"/>
              <a:t>parts</a:t>
            </a:r>
            <a:endParaRPr lang="en-GB" dirty="0"/>
          </a:p>
        </p:txBody>
      </p:sp>
      <p:sp>
        <p:nvSpPr>
          <p:cNvPr id="7" name="Rounded Rectangle 6"/>
          <p:cNvSpPr/>
          <p:nvPr/>
        </p:nvSpPr>
        <p:spPr bwMode="auto">
          <a:xfrm>
            <a:off x="5011186" y="3026323"/>
            <a:ext cx="3593262" cy="46352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CompositionContainer</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9" name="Rounded Rectangle 8"/>
          <p:cNvSpPr/>
          <p:nvPr/>
        </p:nvSpPr>
        <p:spPr bwMode="auto">
          <a:xfrm>
            <a:off x="618698" y="2652123"/>
            <a:ext cx="1484465" cy="43171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8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10" name="Rectangle 9"/>
          <p:cNvSpPr/>
          <p:nvPr/>
        </p:nvSpPr>
        <p:spPr bwMode="auto">
          <a:xfrm>
            <a:off x="1195851" y="3003798"/>
            <a:ext cx="1814621" cy="27003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Exports(“Foo”)</a:t>
            </a:r>
          </a:p>
        </p:txBody>
      </p:sp>
      <p:sp>
        <p:nvSpPr>
          <p:cNvPr id="12" name="Right Brace 11"/>
          <p:cNvSpPr/>
          <p:nvPr/>
        </p:nvSpPr>
        <p:spPr>
          <a:xfrm>
            <a:off x="2778938" y="1329612"/>
            <a:ext cx="936104" cy="2160240"/>
          </a:xfrm>
          <a:prstGeom prst="rightBrace">
            <a:avLst/>
          </a:prstGeom>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grpSp>
        <p:nvGrpSpPr>
          <p:cNvPr id="24" name="Group 23"/>
          <p:cNvGrpSpPr/>
          <p:nvPr/>
        </p:nvGrpSpPr>
        <p:grpSpPr>
          <a:xfrm>
            <a:off x="3859058" y="2032561"/>
            <a:ext cx="3271382" cy="1124113"/>
            <a:chOff x="3859058" y="2710081"/>
            <a:chExt cx="3271382" cy="1498817"/>
          </a:xfrm>
        </p:grpSpPr>
        <p:sp>
          <p:nvSpPr>
            <p:cNvPr id="18" name="Bent Arrow 17"/>
            <p:cNvSpPr/>
            <p:nvPr/>
          </p:nvSpPr>
          <p:spPr bwMode="auto">
            <a:xfrm rot="5400000">
              <a:off x="4924780" y="2003238"/>
              <a:ext cx="1139938" cy="3271382"/>
            </a:xfrm>
            <a:prstGeom prst="ben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9" name="TextBox 18"/>
            <p:cNvSpPr txBox="1"/>
            <p:nvPr/>
          </p:nvSpPr>
          <p:spPr>
            <a:xfrm>
              <a:off x="4579138" y="2710081"/>
              <a:ext cx="1433085" cy="574516"/>
            </a:xfrm>
            <a:prstGeom prst="rect">
              <a:avLst/>
            </a:prstGeom>
            <a:noFill/>
          </p:spPr>
          <p:txBody>
            <a:bodyPr wrap="none" lIns="0" tIns="0" rIns="0" bIns="0" rtlCol="0">
              <a:spAutoFit/>
            </a:bodyPr>
            <a:lstStyle/>
            <a:p>
              <a:r>
                <a:rPr lang="en-GB" sz="2800" dirty="0" smtClean="0">
                  <a:gradFill>
                    <a:gsLst>
                      <a:gs pos="0">
                        <a:schemeClr val="tx1"/>
                      </a:gs>
                      <a:gs pos="86000">
                        <a:schemeClr val="tx1"/>
                      </a:gs>
                    </a:gsLst>
                    <a:lin ang="5400000" scaled="0"/>
                  </a:gradFill>
                  <a:latin typeface="Buxton Sketch" pitchFamily="66" charset="0"/>
                </a:rPr>
                <a:t>Compose()</a:t>
              </a:r>
            </a:p>
          </p:txBody>
        </p:sp>
      </p:grpSp>
      <p:cxnSp>
        <p:nvCxnSpPr>
          <p:cNvPr id="21" name="Straight Connector 20"/>
          <p:cNvCxnSpPr>
            <a:stCxn id="8" idx="2"/>
            <a:endCxn id="9" idx="0"/>
          </p:cNvCxnSpPr>
          <p:nvPr/>
        </p:nvCxnSpPr>
        <p:spPr>
          <a:xfrm flipH="1">
            <a:off x="1360931" y="1954890"/>
            <a:ext cx="1" cy="697234"/>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8" name="Rounded Rectangle 7"/>
          <p:cNvSpPr/>
          <p:nvPr/>
        </p:nvSpPr>
        <p:spPr bwMode="auto">
          <a:xfrm>
            <a:off x="618699" y="1523171"/>
            <a:ext cx="1484465" cy="431719"/>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8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11" name="Rectangle 10"/>
          <p:cNvSpPr/>
          <p:nvPr/>
        </p:nvSpPr>
        <p:spPr bwMode="auto">
          <a:xfrm>
            <a:off x="1195852" y="1869672"/>
            <a:ext cx="1814621" cy="27003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Imports(“Foo”)</a:t>
            </a:r>
          </a:p>
        </p:txBody>
      </p:sp>
    </p:spTree>
    <p:extLst>
      <p:ext uri="{BB962C8B-B14F-4D97-AF65-F5344CB8AC3E}">
        <p14:creationId xmlns:p14="http://schemas.microsoft.com/office/powerpoint/2010/main" val="907593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xit" presetSubtype="0" fill="hold" grpId="1"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2" grpId="0" animBg="1"/>
      <p:bldP spid="12" grpId="1" animBg="1"/>
      <p:bldP spid="8" grpId="0"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14348" y="1928809"/>
            <a:ext cx="7772400" cy="1021556"/>
          </a:xfrm>
        </p:spPr>
        <p:txBody>
          <a:bodyPr>
            <a:normAutofit fontScale="90000"/>
          </a:bodyPr>
          <a:lstStyle/>
          <a:p>
            <a:r>
              <a:rPr lang="en-GB" dirty="0" smtClean="0"/>
              <a:t>the built-in </a:t>
            </a:r>
            <a:r>
              <a:rPr lang="en-GB" dirty="0" err="1" smtClean="0"/>
              <a:t>catalogs</a:t>
            </a:r>
            <a:r>
              <a:rPr lang="en-GB" dirty="0" smtClean="0"/>
              <a:t>*</a:t>
            </a:r>
            <a:br>
              <a:rPr lang="en-GB" dirty="0" smtClean="0"/>
            </a:br>
            <a:r>
              <a:rPr lang="en-GB" sz="1800" dirty="0" smtClean="0"/>
              <a:t>(* one is missing, we’ll come back to it later )</a:t>
            </a:r>
            <a:endParaRPr lang="en-GB" dirty="0"/>
          </a:p>
        </p:txBody>
      </p:sp>
    </p:spTree>
    <p:extLst>
      <p:ext uri="{BB962C8B-B14F-4D97-AF65-F5344CB8AC3E}">
        <p14:creationId xmlns:p14="http://schemas.microsoft.com/office/powerpoint/2010/main" val="73783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a:stCxn id="15" idx="2"/>
          </p:cNvCxnSpPr>
          <p:nvPr/>
        </p:nvCxnSpPr>
        <p:spPr>
          <a:xfrm>
            <a:off x="1367644" y="1464627"/>
            <a:ext cx="108012" cy="513057"/>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
        <p:nvSpPr>
          <p:cNvPr id="5" name="Title 4"/>
          <p:cNvSpPr>
            <a:spLocks noGrp="1"/>
          </p:cNvSpPr>
          <p:nvPr>
            <p:ph type="title"/>
          </p:nvPr>
        </p:nvSpPr>
        <p:spPr/>
        <p:txBody>
          <a:bodyPr>
            <a:normAutofit fontScale="90000"/>
          </a:bodyPr>
          <a:lstStyle/>
          <a:p>
            <a:r>
              <a:rPr lang="en-GB" dirty="0" smtClean="0"/>
              <a:t>things change - </a:t>
            </a:r>
            <a:r>
              <a:rPr lang="en-GB" b="1" dirty="0" err="1" smtClean="0"/>
              <a:t>recomposition</a:t>
            </a:r>
            <a:endParaRPr lang="en-GB" dirty="0"/>
          </a:p>
        </p:txBody>
      </p:sp>
      <p:sp>
        <p:nvSpPr>
          <p:cNvPr id="8" name="Rounded Rectangle 7"/>
          <p:cNvSpPr/>
          <p:nvPr/>
        </p:nvSpPr>
        <p:spPr bwMode="auto">
          <a:xfrm>
            <a:off x="5148064" y="2208223"/>
            <a:ext cx="3593262" cy="46352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CompositionContainer</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9" name="Rounded Rectangle 8"/>
          <p:cNvSpPr/>
          <p:nvPr/>
        </p:nvSpPr>
        <p:spPr bwMode="auto">
          <a:xfrm>
            <a:off x="3563889" y="3111810"/>
            <a:ext cx="2444703" cy="46352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Catalog</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0" name="Rounded Rectangle 9"/>
          <p:cNvSpPr/>
          <p:nvPr/>
        </p:nvSpPr>
        <p:spPr bwMode="auto">
          <a:xfrm>
            <a:off x="6322479" y="3111810"/>
            <a:ext cx="2444703" cy="46352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Catalog</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1" name="Rounded Rectangle 10"/>
          <p:cNvSpPr/>
          <p:nvPr/>
        </p:nvSpPr>
        <p:spPr bwMode="auto">
          <a:xfrm>
            <a:off x="3567458" y="3975907"/>
            <a:ext cx="2444703" cy="46352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2" name="Rounded Rectangle 11"/>
          <p:cNvSpPr/>
          <p:nvPr/>
        </p:nvSpPr>
        <p:spPr bwMode="auto">
          <a:xfrm>
            <a:off x="3711474" y="4090207"/>
            <a:ext cx="2444703" cy="46352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3" name="Rounded Rectangle 12"/>
          <p:cNvSpPr/>
          <p:nvPr/>
        </p:nvSpPr>
        <p:spPr bwMode="auto">
          <a:xfrm>
            <a:off x="6283631" y="3961201"/>
            <a:ext cx="2444703" cy="46352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5" name="Rounded Rectangle 14"/>
          <p:cNvSpPr/>
          <p:nvPr/>
        </p:nvSpPr>
        <p:spPr bwMode="auto">
          <a:xfrm>
            <a:off x="467544" y="978573"/>
            <a:ext cx="1800200" cy="48605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grpSp>
        <p:nvGrpSpPr>
          <p:cNvPr id="29" name="Group 28"/>
          <p:cNvGrpSpPr/>
          <p:nvPr/>
        </p:nvGrpSpPr>
        <p:grpSpPr>
          <a:xfrm>
            <a:off x="1367645" y="1464626"/>
            <a:ext cx="3780420" cy="975361"/>
            <a:chOff x="1367645" y="1952835"/>
            <a:chExt cx="3780420" cy="1300481"/>
          </a:xfrm>
        </p:grpSpPr>
        <p:cxnSp>
          <p:nvCxnSpPr>
            <p:cNvPr id="3" name="Curved Connector 2"/>
            <p:cNvCxnSpPr>
              <a:stCxn id="15" idx="2"/>
              <a:endCxn id="8" idx="1"/>
            </p:cNvCxnSpPr>
            <p:nvPr/>
          </p:nvCxnSpPr>
          <p:spPr>
            <a:xfrm rot="16200000" flipH="1">
              <a:off x="2607614" y="712866"/>
              <a:ext cx="1300481" cy="3780420"/>
            </a:xfrm>
            <a:prstGeom prst="curvedConnector2">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2985662" y="2636912"/>
              <a:ext cx="1226298" cy="492443"/>
            </a:xfrm>
            <a:prstGeom prst="rect">
              <a:avLst/>
            </a:prstGeom>
            <a:noFill/>
          </p:spPr>
          <p:txBody>
            <a:bodyPr wrap="none" lIns="0" tIns="0" rIns="0" bIns="0" rtlCol="0">
              <a:spAutoFit/>
            </a:bodyPr>
            <a:lstStyle/>
            <a:p>
              <a:r>
                <a:rPr lang="en-GB" sz="2400" dirty="0" smtClean="0">
                  <a:gradFill>
                    <a:gsLst>
                      <a:gs pos="0">
                        <a:schemeClr val="tx1"/>
                      </a:gs>
                      <a:gs pos="86000">
                        <a:schemeClr val="tx1"/>
                      </a:gs>
                    </a:gsLst>
                    <a:lin ang="5400000" scaled="0"/>
                  </a:gradFill>
                  <a:latin typeface="Buxton Sketch" pitchFamily="66" charset="0"/>
                </a:rPr>
                <a:t>Compose()</a:t>
              </a:r>
            </a:p>
          </p:txBody>
        </p:sp>
      </p:grpSp>
      <p:cxnSp>
        <p:nvCxnSpPr>
          <p:cNvPr id="20" name="Curved Connector 19"/>
          <p:cNvCxnSpPr>
            <a:stCxn id="10" idx="0"/>
            <a:endCxn id="8" idx="2"/>
          </p:cNvCxnSpPr>
          <p:nvPr/>
        </p:nvCxnSpPr>
        <p:spPr>
          <a:xfrm rot="16200000" flipV="1">
            <a:off x="7024734" y="2591713"/>
            <a:ext cx="440058" cy="600136"/>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2" name="Curved Connector 21"/>
          <p:cNvCxnSpPr>
            <a:stCxn id="9" idx="0"/>
            <a:endCxn id="8" idx="2"/>
          </p:cNvCxnSpPr>
          <p:nvPr/>
        </p:nvCxnSpPr>
        <p:spPr>
          <a:xfrm rot="5400000" flipH="1" flipV="1">
            <a:off x="5645438" y="1812554"/>
            <a:ext cx="440058" cy="2158455"/>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4" name="Curved Connector 23"/>
          <p:cNvCxnSpPr>
            <a:stCxn id="13" idx="0"/>
          </p:cNvCxnSpPr>
          <p:nvPr/>
        </p:nvCxnSpPr>
        <p:spPr>
          <a:xfrm rot="16200000" flipV="1">
            <a:off x="7313053" y="3768270"/>
            <a:ext cx="385861" cy="1"/>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6" name="Curved Connector 25"/>
          <p:cNvCxnSpPr>
            <a:stCxn id="11" idx="0"/>
            <a:endCxn id="9" idx="2"/>
          </p:cNvCxnSpPr>
          <p:nvPr/>
        </p:nvCxnSpPr>
        <p:spPr>
          <a:xfrm rot="16200000" flipV="1">
            <a:off x="4587743" y="3773839"/>
            <a:ext cx="400567" cy="3569"/>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34" name="Group 33"/>
          <p:cNvGrpSpPr/>
          <p:nvPr/>
        </p:nvGrpSpPr>
        <p:grpSpPr>
          <a:xfrm>
            <a:off x="6062053" y="2193708"/>
            <a:ext cx="1952600" cy="600354"/>
            <a:chOff x="6062053" y="2924944"/>
            <a:chExt cx="1952600" cy="800472"/>
          </a:xfrm>
        </p:grpSpPr>
        <p:sp>
          <p:nvSpPr>
            <p:cNvPr id="16" name="Rounded Rectangle 15"/>
            <p:cNvSpPr/>
            <p:nvPr/>
          </p:nvSpPr>
          <p:spPr bwMode="auto">
            <a:xfrm>
              <a:off x="6062053" y="2924944"/>
              <a:ext cx="1800200" cy="64807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33" name="Rounded Rectangle 32"/>
            <p:cNvSpPr/>
            <p:nvPr/>
          </p:nvSpPr>
          <p:spPr bwMode="auto">
            <a:xfrm>
              <a:off x="6214453" y="3077344"/>
              <a:ext cx="1800200" cy="64807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grpSp>
      <p:grpSp>
        <p:nvGrpSpPr>
          <p:cNvPr id="40" name="Group 39"/>
          <p:cNvGrpSpPr/>
          <p:nvPr/>
        </p:nvGrpSpPr>
        <p:grpSpPr>
          <a:xfrm>
            <a:off x="827584" y="2671752"/>
            <a:ext cx="6117110" cy="903587"/>
            <a:chOff x="827584" y="3562337"/>
            <a:chExt cx="6117110" cy="1204782"/>
          </a:xfrm>
          <a:effectLst>
            <a:glow rad="101600">
              <a:schemeClr val="tx1">
                <a:alpha val="60000"/>
              </a:schemeClr>
            </a:glow>
          </a:effectLst>
        </p:grpSpPr>
        <p:sp>
          <p:nvSpPr>
            <p:cNvPr id="36" name="Rounded Rectangle 35"/>
            <p:cNvSpPr/>
            <p:nvPr/>
          </p:nvSpPr>
          <p:spPr bwMode="auto">
            <a:xfrm>
              <a:off x="827584" y="4149080"/>
              <a:ext cx="2444703" cy="618039"/>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Catalog</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38" name="Curved Connector 37"/>
            <p:cNvCxnSpPr>
              <a:stCxn id="36" idx="0"/>
              <a:endCxn id="8" idx="2"/>
            </p:cNvCxnSpPr>
            <p:nvPr/>
          </p:nvCxnSpPr>
          <p:spPr>
            <a:xfrm rot="5400000" flipH="1" flipV="1">
              <a:off x="4203943" y="1408329"/>
              <a:ext cx="586744" cy="4894759"/>
            </a:xfrm>
            <a:prstGeom prst="curvedConnector3">
              <a:avLst>
                <a:gd name="adj1" fmla="val 50000"/>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46" name="Group 45"/>
          <p:cNvGrpSpPr/>
          <p:nvPr/>
        </p:nvGrpSpPr>
        <p:grpSpPr>
          <a:xfrm>
            <a:off x="253304" y="4207673"/>
            <a:ext cx="6959382" cy="798120"/>
            <a:chOff x="253304" y="5610227"/>
            <a:chExt cx="6959382" cy="1064159"/>
          </a:xfrm>
        </p:grpSpPr>
        <p:grpSp>
          <p:nvGrpSpPr>
            <p:cNvPr id="35" name="Group 34"/>
            <p:cNvGrpSpPr/>
            <p:nvPr/>
          </p:nvGrpSpPr>
          <p:grpSpPr>
            <a:xfrm>
              <a:off x="253304" y="5610227"/>
              <a:ext cx="3458168" cy="618039"/>
              <a:chOff x="253304" y="5610227"/>
              <a:chExt cx="3458168" cy="618039"/>
            </a:xfrm>
          </p:grpSpPr>
          <p:sp>
            <p:nvSpPr>
              <p:cNvPr id="30" name="Rounded Rectangle 29"/>
              <p:cNvSpPr/>
              <p:nvPr/>
            </p:nvSpPr>
            <p:spPr bwMode="auto">
              <a:xfrm>
                <a:off x="253304" y="5610227"/>
                <a:ext cx="2444703" cy="618039"/>
              </a:xfrm>
              <a:prstGeom prst="roundRect">
                <a:avLst/>
              </a:prstGeom>
              <a:ln>
                <a:headEnd type="none" w="med" len="med"/>
                <a:tailEnd type="none" w="med" len="med"/>
              </a:ln>
              <a:effectLst>
                <a:glow rad="101600">
                  <a:schemeClr val="tx1">
                    <a:alpha val="60000"/>
                  </a:schemeClr>
                </a:glow>
                <a:outerShdw blurRad="40000" dist="23000" dir="5400000" rotWithShape="0">
                  <a:srgbClr xmlns:mc="http://schemas.openxmlformats.org/markup-compatibility/2006" xmlns:a14="http://schemas.microsoft.com/office/drawing/2010/main" val="000000" mc:Ignorable="">
                    <a:alpha val="35000"/>
                  </a:srgbClr>
                </a:outerShdw>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32" name="Curved Connector 31"/>
              <p:cNvCxnSpPr>
                <a:stCxn id="30" idx="0"/>
                <a:endCxn id="12" idx="1"/>
              </p:cNvCxnSpPr>
              <p:nvPr/>
            </p:nvCxnSpPr>
            <p:spPr>
              <a:xfrm rot="16200000" flipH="1">
                <a:off x="2517363" y="4568519"/>
                <a:ext cx="152401" cy="2235817"/>
              </a:xfrm>
              <a:prstGeom prst="curvedConnector4">
                <a:avLst>
                  <a:gd name="adj1" fmla="val -149999"/>
                  <a:gd name="adj2" fmla="val 77336"/>
                </a:avLst>
              </a:prstGeom>
              <a:ln>
                <a:solidFill>
                  <a:schemeClr val="tx1"/>
                </a:solidFill>
                <a:headEnd type="none" w="med" len="med"/>
                <a:tailEnd type="triangle" w="med" len="med"/>
              </a:ln>
              <a:effectLst>
                <a:glow rad="101600">
                  <a:schemeClr val="tx1">
                    <a:alpha val="60000"/>
                  </a:schemeClr>
                </a:glow>
                <a:outerShdw blurRad="40000" dist="23000" dir="5400000" rotWithShape="0">
                  <a:srgbClr xmlns:mc="http://schemas.openxmlformats.org/markup-compatibility/2006" xmlns:a14="http://schemas.microsoft.com/office/drawing/2010/main" val="000000" mc:Ignorable="">
                    <a:alpha val="35000"/>
                  </a:srgbClr>
                </a:outerShdw>
              </a:effectLst>
            </p:spPr>
            <p:style>
              <a:lnRef idx="3">
                <a:schemeClr val="accent1"/>
              </a:lnRef>
              <a:fillRef idx="0">
                <a:schemeClr val="accent1"/>
              </a:fillRef>
              <a:effectRef idx="2">
                <a:schemeClr val="accent1"/>
              </a:effectRef>
              <a:fontRef idx="minor">
                <a:schemeClr val="tx1"/>
              </a:fontRef>
            </p:style>
          </p:cxnSp>
        </p:grpSp>
        <p:sp>
          <p:nvSpPr>
            <p:cNvPr id="45" name="TextBox 44"/>
            <p:cNvSpPr txBox="1"/>
            <p:nvPr/>
          </p:nvSpPr>
          <p:spPr>
            <a:xfrm>
              <a:off x="3567457" y="6181944"/>
              <a:ext cx="3645229" cy="492442"/>
            </a:xfrm>
            <a:prstGeom prst="rect">
              <a:avLst/>
            </a:prstGeom>
            <a:noFill/>
          </p:spPr>
          <p:txBody>
            <a:bodyPr wrap="none" lIns="0" tIns="0" rIns="0" bIns="0" rtlCol="0">
              <a:spAutoFit/>
            </a:bodyPr>
            <a:lstStyle/>
            <a:p>
              <a:r>
                <a:rPr lang="en-GB" sz="2400" dirty="0" smtClean="0">
                  <a:gradFill>
                    <a:gsLst>
                      <a:gs pos="0">
                        <a:schemeClr val="tx1"/>
                      </a:gs>
                      <a:gs pos="86000">
                        <a:schemeClr val="tx1"/>
                      </a:gs>
                    </a:gsLst>
                    <a:lin ang="5400000" scaled="0"/>
                  </a:gradFill>
                  <a:latin typeface="Buxton Sketch" pitchFamily="66" charset="0"/>
                </a:rPr>
                <a:t>Some </a:t>
              </a:r>
              <a:r>
                <a:rPr lang="en-GB" sz="2400" dirty="0" err="1" smtClean="0">
                  <a:gradFill>
                    <a:gsLst>
                      <a:gs pos="0">
                        <a:schemeClr val="tx1"/>
                      </a:gs>
                      <a:gs pos="86000">
                        <a:schemeClr val="tx1"/>
                      </a:gs>
                    </a:gsLst>
                    <a:lin ang="5400000" scaled="0"/>
                  </a:gradFill>
                  <a:latin typeface="Buxton Sketch" pitchFamily="66" charset="0"/>
                </a:rPr>
                <a:t>catalogs</a:t>
              </a:r>
              <a:r>
                <a:rPr lang="en-GB" sz="2400" dirty="0" smtClean="0">
                  <a:gradFill>
                    <a:gsLst>
                      <a:gs pos="0">
                        <a:schemeClr val="tx1"/>
                      </a:gs>
                      <a:gs pos="86000">
                        <a:schemeClr val="tx1"/>
                      </a:gs>
                    </a:gsLst>
                    <a:lin ang="5400000" scaled="0"/>
                  </a:gradFill>
                  <a:latin typeface="Buxton Sketch" pitchFamily="66" charset="0"/>
                </a:rPr>
                <a:t> support additions</a:t>
              </a:r>
            </a:p>
          </p:txBody>
        </p:sp>
      </p:grpSp>
      <p:grpSp>
        <p:nvGrpSpPr>
          <p:cNvPr id="48" name="Group 47"/>
          <p:cNvGrpSpPr/>
          <p:nvPr/>
        </p:nvGrpSpPr>
        <p:grpSpPr>
          <a:xfrm>
            <a:off x="253304" y="782583"/>
            <a:ext cx="8639176" cy="1969187"/>
            <a:chOff x="253304" y="1043444"/>
            <a:chExt cx="8639176" cy="2625583"/>
          </a:xfrm>
        </p:grpSpPr>
        <p:grpSp>
          <p:nvGrpSpPr>
            <p:cNvPr id="43" name="Group 42"/>
            <p:cNvGrpSpPr/>
            <p:nvPr/>
          </p:nvGrpSpPr>
          <p:grpSpPr>
            <a:xfrm>
              <a:off x="253304" y="1043444"/>
              <a:ext cx="8639176" cy="2625583"/>
              <a:chOff x="253304" y="1043444"/>
              <a:chExt cx="8639176" cy="2625583"/>
            </a:xfrm>
          </p:grpSpPr>
          <p:sp>
            <p:nvSpPr>
              <p:cNvPr id="41" name="Rounded Rectangle 40"/>
              <p:cNvSpPr/>
              <p:nvPr/>
            </p:nvSpPr>
            <p:spPr bwMode="auto">
              <a:xfrm>
                <a:off x="253304" y="1052736"/>
                <a:ext cx="3310584" cy="2616291"/>
              </a:xfrm>
              <a:prstGeom prst="roundRect">
                <a:avLst>
                  <a:gd name="adj" fmla="val 7147"/>
                </a:avLst>
              </a:prstGeom>
              <a:noFill/>
              <a:ln w="57150">
                <a:solidFill>
                  <a:schemeClr val="tx1"/>
                </a:solidFill>
                <a:prstDash val="sysDot"/>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42" name="TextBox 41"/>
              <p:cNvSpPr txBox="1"/>
              <p:nvPr/>
            </p:nvSpPr>
            <p:spPr>
              <a:xfrm>
                <a:off x="3707904" y="1043444"/>
                <a:ext cx="5184576" cy="1477328"/>
              </a:xfrm>
              <a:prstGeom prst="rect">
                <a:avLst/>
              </a:prstGeom>
              <a:noFill/>
              <a:ln>
                <a:noFill/>
              </a:ln>
            </p:spPr>
            <p:txBody>
              <a:bodyPr wrap="square" lIns="0" tIns="0" rIns="0" bIns="0" rtlCol="0">
                <a:spAutoFit/>
              </a:bodyPr>
              <a:lstStyle/>
              <a:p>
                <a:r>
                  <a:rPr lang="en-GB" sz="2400" dirty="0" smtClean="0">
                    <a:gradFill>
                      <a:gsLst>
                        <a:gs pos="0">
                          <a:schemeClr val="tx1"/>
                        </a:gs>
                        <a:gs pos="86000">
                          <a:schemeClr val="tx1"/>
                        </a:gs>
                      </a:gsLst>
                      <a:lin ang="5400000" scaled="0"/>
                    </a:gradFill>
                    <a:latin typeface="Buxton Sketch" pitchFamily="66" charset="0"/>
                  </a:rPr>
                  <a:t>New parts [introduced to/removed from] container may have an impact on this import – a part can opt-in to allow this </a:t>
                </a:r>
                <a:r>
                  <a:rPr lang="en-GB" sz="2400" dirty="0" err="1" smtClean="0">
                    <a:gradFill>
                      <a:gsLst>
                        <a:gs pos="0">
                          <a:schemeClr val="tx1"/>
                        </a:gs>
                        <a:gs pos="86000">
                          <a:schemeClr val="tx1"/>
                        </a:gs>
                      </a:gsLst>
                      <a:lin ang="5400000" scaled="0"/>
                    </a:gradFill>
                    <a:latin typeface="Buxton Sketch" pitchFamily="66" charset="0"/>
                  </a:rPr>
                  <a:t>recomposition</a:t>
                </a:r>
                <a:endParaRPr lang="en-GB" sz="2400" dirty="0" smtClean="0">
                  <a:gradFill>
                    <a:gsLst>
                      <a:gs pos="0">
                        <a:schemeClr val="tx1"/>
                      </a:gs>
                      <a:gs pos="86000">
                        <a:schemeClr val="tx1"/>
                      </a:gs>
                    </a:gsLst>
                    <a:lin ang="5400000" scaled="0"/>
                  </a:gradFill>
                  <a:latin typeface="Buxton Sketch" pitchFamily="66" charset="0"/>
                </a:endParaRPr>
              </a:p>
            </p:txBody>
          </p:sp>
        </p:grpSp>
        <p:sp>
          <p:nvSpPr>
            <p:cNvPr id="47" name="Rounded Rectangle 46"/>
            <p:cNvSpPr/>
            <p:nvPr/>
          </p:nvSpPr>
          <p:spPr bwMode="auto">
            <a:xfrm>
              <a:off x="1232608" y="2821578"/>
              <a:ext cx="1800200" cy="648072"/>
            </a:xfrm>
            <a:prstGeom prst="roundRect">
              <a:avLst/>
            </a:prstGeom>
            <a:noFill/>
            <a:ln w="38100">
              <a:solidFill>
                <a:schemeClr val="tx1"/>
              </a:solidFill>
              <a:prstDash val="sysDot"/>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grpSp>
    </p:spTree>
    <p:extLst>
      <p:ext uri="{BB962C8B-B14F-4D97-AF65-F5344CB8AC3E}">
        <p14:creationId xmlns:p14="http://schemas.microsoft.com/office/powerpoint/2010/main" val="2442875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0" presetClass="path" presetSubtype="0" accel="50000" decel="50000" fill="hold" nodeType="afterEffect">
                                  <p:stCondLst>
                                    <p:cond delay="0"/>
                                  </p:stCondLst>
                                  <p:childTnLst>
                                    <p:animMotion origin="layout" path="M 1.38889E-6 4.44444E-6 C -0.00035 -0.00787 1.38889E-6 -0.01574 -0.00087 -0.02361 C -0.00312 -0.04607 -0.01632 -0.06366 -0.02448 -0.08241 C -0.03056 -0.09653 -0.0401 -0.11713 -0.05087 -0.12547 C -0.05295 -0.1331 -0.06111 -0.13727 -0.06562 -0.14259 C -0.07639 -0.15509 -0.07361 -0.15371 -0.08333 -0.16227 C -0.0908 -0.16875 -0.09722 -0.17755 -0.10486 -0.1831 C -0.10677 -0.18449 -0.10903 -0.18449 -0.11076 -0.18565 C -0.12517 -0.19352 -0.13941 -0.20463 -0.15486 -0.20787 C -0.16493 -0.20996 -0.17431 -0.21088 -0.1842 -0.21181 C -0.20278 -0.21134 -0.22205 -0.21551 -0.2401 -0.20926 C -0.24878 -0.20625 -0.25295 -0.20324 -0.26163 -0.20139 C -0.26649 -0.19838 -0.27118 -0.1963 -0.27639 -0.19491 C -0.28767 -0.1875 -0.30035 -0.18519 -0.31267 -0.1831 C -0.31944 -0.18009 -0.32552 -0.1757 -0.33229 -0.17269 C -0.33542 -0.16968 -0.33837 -0.16759 -0.34201 -0.16621 C -0.35174 -0.15324 -0.36458 -0.1456 -0.37535 -0.13472 C -0.38507 -0.125 -0.39288 -0.1125 -0.40295 -0.10324 C -0.40556 -0.10093 -0.40799 -0.09769 -0.40972 -0.09422 C -0.41042 -0.09283 -0.41076 -0.09121 -0.41163 -0.09028 C -0.41562 -0.08588 -0.42257 -0.08033 -0.42743 -0.07732 C -0.43194 -0.07084 -0.44115 -0.06713 -0.44705 -0.06412 C -0.47378 -0.05 -0.46233 -0.05509 -0.50677 -0.05371 C -0.52083 -0.05116 -0.5349 -0.04838 -0.54896 -0.04584 C -0.55347 -0.0463 -0.55816 -0.04584 -0.56267 -0.04722 C -0.57222 -0.05 -0.56996 -0.0544 -0.58038 -0.05625 C -0.58455 -0.05972 -0.58941 -0.06088 -0.5941 -0.06273 C -0.59705 -0.06551 -0.6 -0.06667 -0.60295 -0.06945 C -0.60729 -0.07824 -0.60503 -0.075 -0.60868 -0.07986 " pathEditMode="relative" ptsTypes="ffffffffffffffffffffffffffffA">
                                      <p:cBhvr>
                                        <p:cTn id="15" dur="2000" fill="hold"/>
                                        <p:tgtEl>
                                          <p:spTgt spid="34"/>
                                        </p:tgtEl>
                                        <p:attrNameLst>
                                          <p:attrName>ppt_x</p:attrName>
                                          <p:attrName>ppt_y</p:attrName>
                                        </p:attrNameLst>
                                      </p:cBhvr>
                                    </p:animMotion>
                                  </p:childTnLst>
                                </p:cTn>
                              </p:par>
                            </p:childTnLst>
                          </p:cTn>
                        </p:par>
                        <p:par>
                          <p:cTn id="16" fill="hold">
                            <p:stCondLst>
                              <p:cond delay="2500"/>
                            </p:stCondLst>
                            <p:childTnLst>
                              <p:par>
                                <p:cTn id="17" presetID="10" presetClass="exit" presetSubtype="0" fill="hold" nodeType="after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recomposition</a:t>
            </a:r>
            <a:r>
              <a:rPr lang="en-GB" dirty="0" smtClean="0"/>
              <a:t> is key for Silverlight</a:t>
            </a:r>
            <a:endParaRPr lang="en-GB" dirty="0"/>
          </a:p>
        </p:txBody>
      </p:sp>
      <p:pic>
        <p:nvPicPr>
          <p:cNvPr id="6" name="Picture 6" descr="C:\Users\mtaulty\AppData\Local\Microsoft\Windows\Temporary Internet Files\Content.IE5\DLXXUXZ9\MCj04352420000[1].png"/>
          <p:cNvPicPr>
            <a:picLocks noChangeAspect="1" noChangeArrowheads="1"/>
          </p:cNvPicPr>
          <p:nvPr/>
        </p:nvPicPr>
        <p:blipFill>
          <a:blip r:embed="rId2"/>
          <a:srcRect/>
          <a:stretch>
            <a:fillRect/>
          </a:stretch>
        </p:blipFill>
        <p:spPr bwMode="auto">
          <a:xfrm>
            <a:off x="5949950" y="1203598"/>
            <a:ext cx="1866900" cy="3570659"/>
          </a:xfrm>
          <a:prstGeom prst="rect">
            <a:avLst/>
          </a:prstGeom>
          <a:noFill/>
          <a:ln w="9525">
            <a:noFill/>
            <a:miter lim="800000"/>
            <a:headEnd/>
            <a:tailEnd/>
          </a:ln>
        </p:spPr>
      </p:pic>
      <p:grpSp>
        <p:nvGrpSpPr>
          <p:cNvPr id="30" name="Group 29"/>
          <p:cNvGrpSpPr/>
          <p:nvPr/>
        </p:nvGrpSpPr>
        <p:grpSpPr>
          <a:xfrm>
            <a:off x="179513" y="1497993"/>
            <a:ext cx="2936971" cy="2801949"/>
            <a:chOff x="179512" y="2393980"/>
            <a:chExt cx="2936971" cy="2706721"/>
          </a:xfrm>
        </p:grpSpPr>
        <p:pic>
          <p:nvPicPr>
            <p:cNvPr id="13" name="Picture 12" descr="Experience Smooth Streaming : Media : The Official Microsoft IIS Site - Windows Internet Explor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389" y="2393980"/>
              <a:ext cx="2661094" cy="2070040"/>
            </a:xfrm>
            <a:prstGeom prst="rect">
              <a:avLst/>
            </a:prstGeom>
          </p:spPr>
        </p:pic>
        <p:pic>
          <p:nvPicPr>
            <p:cNvPr id="14" name="Picture 13" descr="\\sharepoint\sites\silverlight\Marketing\Branding\Logo_Lockups_r\Logo_Lockups_r\vertical_r\Sl_v_rgb_r.png"/>
            <p:cNvPicPr>
              <a:picLocks noChangeAspect="1" noChangeArrowheads="1"/>
            </p:cNvPicPr>
            <p:nvPr/>
          </p:nvPicPr>
          <p:blipFill>
            <a:blip r:embed="rId4" cstate="print"/>
            <a:srcRect/>
            <a:stretch>
              <a:fillRect/>
            </a:stretch>
          </p:blipFill>
          <p:spPr bwMode="auto">
            <a:xfrm>
              <a:off x="179512" y="3648802"/>
              <a:ext cx="1300477" cy="1451899"/>
            </a:xfrm>
            <a:prstGeom prst="rect">
              <a:avLst/>
            </a:prstGeom>
            <a:noFill/>
            <a:ln w="9525">
              <a:noFill/>
              <a:miter lim="800000"/>
              <a:headEnd/>
              <a:tailEnd/>
            </a:ln>
          </p:spPr>
        </p:pic>
      </p:grpSp>
      <p:grpSp>
        <p:nvGrpSpPr>
          <p:cNvPr id="29" name="Group 28"/>
          <p:cNvGrpSpPr/>
          <p:nvPr/>
        </p:nvGrpSpPr>
        <p:grpSpPr>
          <a:xfrm>
            <a:off x="2677890" y="1336833"/>
            <a:ext cx="5998567" cy="1793742"/>
            <a:chOff x="2677889" y="1782443"/>
            <a:chExt cx="5998567" cy="2391655"/>
          </a:xfrm>
        </p:grpSpPr>
        <p:grpSp>
          <p:nvGrpSpPr>
            <p:cNvPr id="7" name="Group 43"/>
            <p:cNvGrpSpPr>
              <a:grpSpLocks/>
            </p:cNvGrpSpPr>
            <p:nvPr/>
          </p:nvGrpSpPr>
          <p:grpSpPr bwMode="auto">
            <a:xfrm>
              <a:off x="6815906" y="1782443"/>
              <a:ext cx="1860550" cy="2391655"/>
              <a:chOff x="7283450" y="3730679"/>
              <a:chExt cx="1860550" cy="2391585"/>
            </a:xfrm>
          </p:grpSpPr>
          <p:sp>
            <p:nvSpPr>
              <p:cNvPr id="8" name="Folded Corner 7"/>
              <p:cNvSpPr/>
              <p:nvPr/>
            </p:nvSpPr>
            <p:spPr bwMode="auto">
              <a:xfrm rot="10800000" flipH="1">
                <a:off x="7283450" y="3730679"/>
                <a:ext cx="1860550" cy="2391585"/>
              </a:xfrm>
              <a:prstGeom prst="foldedCorner">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36" tIns="45718" rIns="91436" bIns="45718"/>
              <a:lstStyle/>
              <a:p>
                <a:pPr algn="ctr" defTabSz="914099" fontAlgn="auto">
                  <a:spcBef>
                    <a:spcPts val="0"/>
                  </a:spcBef>
                  <a:spcAft>
                    <a:spcPts val="0"/>
                  </a:spcAft>
                  <a:defRPr/>
                </a:pPr>
                <a:endParaRPr lang="en-GB"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 name="TextBox 42"/>
              <p:cNvSpPr txBox="1">
                <a:spLocks noChangeArrowheads="1"/>
              </p:cNvSpPr>
              <p:nvPr/>
            </p:nvSpPr>
            <p:spPr bwMode="auto">
              <a:xfrm>
                <a:off x="7451337" y="4533870"/>
                <a:ext cx="1410130" cy="533465"/>
              </a:xfrm>
              <a:prstGeom prst="rect">
                <a:avLst/>
              </a:prstGeom>
              <a:noFill/>
              <a:ln w="6350">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r>
                  <a:rPr lang="en-GB" sz="2000" b="1" dirty="0" smtClean="0">
                    <a:solidFill>
                      <a:schemeClr val="tx1"/>
                    </a:solidFill>
                    <a:latin typeface="Calibri" pitchFamily="34" charset="0"/>
                  </a:rPr>
                  <a:t>MyApp.xap</a:t>
                </a:r>
                <a:endParaRPr lang="en-GB" sz="2000" b="1" dirty="0">
                  <a:solidFill>
                    <a:schemeClr val="tx1"/>
                  </a:solidFill>
                  <a:latin typeface="Calibri" pitchFamily="34" charset="0"/>
                </a:endParaRPr>
              </a:p>
            </p:txBody>
          </p:sp>
        </p:grpSp>
        <p:sp>
          <p:nvSpPr>
            <p:cNvPr id="23" name="Left Arrow 22"/>
            <p:cNvSpPr/>
            <p:nvPr/>
          </p:nvSpPr>
          <p:spPr bwMode="auto">
            <a:xfrm>
              <a:off x="2677889" y="2966782"/>
              <a:ext cx="4305904" cy="917607"/>
            </a:xfrm>
            <a:prstGeom prst="lef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initial, small download</a:t>
              </a:r>
            </a:p>
          </p:txBody>
        </p:sp>
      </p:grpSp>
      <p:grpSp>
        <p:nvGrpSpPr>
          <p:cNvPr id="28" name="Group 27"/>
          <p:cNvGrpSpPr/>
          <p:nvPr/>
        </p:nvGrpSpPr>
        <p:grpSpPr>
          <a:xfrm>
            <a:off x="2555776" y="2535250"/>
            <a:ext cx="6106129" cy="1728688"/>
            <a:chOff x="2888646" y="4316437"/>
            <a:chExt cx="6106129" cy="2304918"/>
          </a:xfrm>
        </p:grpSpPr>
        <p:grpSp>
          <p:nvGrpSpPr>
            <p:cNvPr id="24" name="Group 43"/>
            <p:cNvGrpSpPr>
              <a:grpSpLocks/>
            </p:cNvGrpSpPr>
            <p:nvPr/>
          </p:nvGrpSpPr>
          <p:grpSpPr bwMode="auto">
            <a:xfrm>
              <a:off x="7134225" y="4316437"/>
              <a:ext cx="1860550" cy="2304918"/>
              <a:chOff x="7283450" y="3730680"/>
              <a:chExt cx="1860550" cy="2304851"/>
            </a:xfrm>
          </p:grpSpPr>
          <p:sp>
            <p:nvSpPr>
              <p:cNvPr id="25" name="Folded Corner 24"/>
              <p:cNvSpPr/>
              <p:nvPr/>
            </p:nvSpPr>
            <p:spPr bwMode="auto">
              <a:xfrm rot="10800000" flipH="1">
                <a:off x="7283450" y="3730680"/>
                <a:ext cx="1860550" cy="2304851"/>
              </a:xfrm>
              <a:prstGeom prst="foldedCorner">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lstStyle/>
              <a:p>
                <a:pPr algn="ctr" defTabSz="914099" fontAlgn="auto">
                  <a:spcBef>
                    <a:spcPts val="0"/>
                  </a:spcBef>
                  <a:spcAft>
                    <a:spcPts val="0"/>
                  </a:spcAft>
                  <a:defRPr/>
                </a:pPr>
                <a:endParaRPr lang="en-GB" sz="23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6" name="TextBox 42"/>
              <p:cNvSpPr txBox="1">
                <a:spLocks noChangeArrowheads="1"/>
              </p:cNvSpPr>
              <p:nvPr/>
            </p:nvSpPr>
            <p:spPr bwMode="auto">
              <a:xfrm>
                <a:off x="7573999" y="4533870"/>
                <a:ext cx="1279453" cy="533465"/>
              </a:xfrm>
              <a:prstGeom prst="rect">
                <a:avLst/>
              </a:prstGeom>
              <a:noFill/>
              <a:ln w="6350">
                <a:noFill/>
                <a:headEnd/>
                <a:tailEnd/>
              </a:ln>
            </p:spPr>
            <p:style>
              <a:lnRef idx="2">
                <a:schemeClr val="accent3"/>
              </a:lnRef>
              <a:fillRef idx="1">
                <a:schemeClr val="lt1"/>
              </a:fillRef>
              <a:effectRef idx="0">
                <a:schemeClr val="accent3"/>
              </a:effectRef>
              <a:fontRef idx="minor">
                <a:schemeClr val="dk1"/>
              </a:fontRef>
            </p:style>
            <p:txBody>
              <a:bodyPr wrap="none">
                <a:spAutoFit/>
              </a:bodyPr>
              <a:lstStyle/>
              <a:p>
                <a:r>
                  <a:rPr lang="en-GB" sz="2000" b="1" dirty="0" err="1" smtClean="0">
                    <a:solidFill>
                      <a:schemeClr val="tx1"/>
                    </a:solidFill>
                    <a:latin typeface="Calibri" pitchFamily="34" charset="0"/>
                  </a:rPr>
                  <a:t>Extras.xap</a:t>
                </a:r>
                <a:endParaRPr lang="en-GB" sz="2000" b="1" dirty="0">
                  <a:solidFill>
                    <a:schemeClr val="tx1"/>
                  </a:solidFill>
                  <a:latin typeface="Calibri" pitchFamily="34" charset="0"/>
                </a:endParaRPr>
              </a:p>
            </p:txBody>
          </p:sp>
        </p:grpSp>
        <p:sp>
          <p:nvSpPr>
            <p:cNvPr id="27" name="Left Arrow 26"/>
            <p:cNvSpPr/>
            <p:nvPr/>
          </p:nvSpPr>
          <p:spPr bwMode="auto">
            <a:xfrm>
              <a:off x="2888646" y="5110203"/>
              <a:ext cx="4305904" cy="917607"/>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additional functionality </a:t>
              </a:r>
            </a:p>
          </p:txBody>
        </p:sp>
      </p:grpSp>
    </p:spTree>
    <p:extLst>
      <p:ext uri="{BB962C8B-B14F-4D97-AF65-F5344CB8AC3E}">
        <p14:creationId xmlns:p14="http://schemas.microsoft.com/office/powerpoint/2010/main" val="3197492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1560" y="1928809"/>
            <a:ext cx="7875188" cy="1021556"/>
          </a:xfrm>
        </p:spPr>
        <p:txBody>
          <a:bodyPr>
            <a:normAutofit fontScale="90000"/>
          </a:bodyPr>
          <a:lstStyle/>
          <a:p>
            <a:r>
              <a:rPr lang="en-GB" dirty="0" err="1" smtClean="0"/>
              <a:t>recomposition</a:t>
            </a:r>
            <a:r>
              <a:rPr lang="en-GB" dirty="0" smtClean="0"/>
              <a:t> &amp; </a:t>
            </a:r>
            <a:r>
              <a:rPr lang="en-GB" dirty="0" err="1" smtClean="0"/>
              <a:t>DeploymentCatalog</a:t>
            </a:r>
            <a:r>
              <a:rPr lang="en-GB" dirty="0" smtClean="0"/>
              <a:t/>
            </a:r>
            <a:br>
              <a:rPr lang="en-GB" dirty="0" smtClean="0"/>
            </a:br>
            <a:r>
              <a:rPr lang="en-GB" sz="1800" dirty="0" smtClean="0"/>
              <a:t>( completing our story of built-in </a:t>
            </a:r>
            <a:r>
              <a:rPr lang="en-GB" sz="1800" dirty="0" err="1" smtClean="0"/>
              <a:t>catalogs</a:t>
            </a:r>
            <a:r>
              <a:rPr lang="en-GB" sz="1800" dirty="0" smtClean="0"/>
              <a:t> )</a:t>
            </a:r>
            <a:endParaRPr lang="en-GB" dirty="0"/>
          </a:p>
        </p:txBody>
      </p:sp>
    </p:spTree>
    <p:extLst>
      <p:ext uri="{BB962C8B-B14F-4D97-AF65-F5344CB8AC3E}">
        <p14:creationId xmlns:p14="http://schemas.microsoft.com/office/powerpoint/2010/main" val="875158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4803740" y="1767227"/>
            <a:ext cx="3960440" cy="2808312"/>
          </a:xfrm>
          <a:prstGeom prst="roundRect">
            <a:avLst>
              <a:gd name="adj" fmla="val 5654"/>
            </a:avLst>
          </a:prstGeom>
          <a:noFill/>
          <a:ln>
            <a:solidFill>
              <a:schemeClr val="tx1"/>
            </a:solidFill>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28" name="Rounded Rectangle 27"/>
          <p:cNvSpPr/>
          <p:nvPr/>
        </p:nvSpPr>
        <p:spPr bwMode="auto">
          <a:xfrm>
            <a:off x="5275362" y="3960165"/>
            <a:ext cx="3185071" cy="46352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CompositionContainer</a:t>
            </a:r>
            <a:endParaRPr lang="en-GB"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2" name="Title 1"/>
          <p:cNvSpPr>
            <a:spLocks noGrp="1"/>
          </p:cNvSpPr>
          <p:nvPr>
            <p:ph type="title"/>
          </p:nvPr>
        </p:nvSpPr>
        <p:spPr/>
        <p:txBody>
          <a:bodyPr>
            <a:normAutofit fontScale="90000"/>
          </a:bodyPr>
          <a:lstStyle/>
          <a:p>
            <a:r>
              <a:rPr lang="en-GB" b="1" dirty="0" smtClean="0"/>
              <a:t>stable composition</a:t>
            </a:r>
            <a:endParaRPr lang="en-GB" b="1" dirty="0"/>
          </a:p>
        </p:txBody>
      </p:sp>
      <p:sp>
        <p:nvSpPr>
          <p:cNvPr id="3" name="Content Placeholder 2"/>
          <p:cNvSpPr>
            <a:spLocks noGrp="1"/>
          </p:cNvSpPr>
          <p:nvPr>
            <p:ph idx="4294967295"/>
          </p:nvPr>
        </p:nvSpPr>
        <p:spPr>
          <a:xfrm>
            <a:off x="72008" y="879562"/>
            <a:ext cx="4463988" cy="400110"/>
          </a:xfrm>
        </p:spPr>
        <p:txBody>
          <a:bodyPr>
            <a:spAutoFit/>
          </a:bodyPr>
          <a:lstStyle/>
          <a:p>
            <a:pPr marL="0" indent="0">
              <a:buNone/>
            </a:pPr>
            <a:r>
              <a:rPr lang="en-GB" sz="2000" dirty="0" smtClean="0">
                <a:latin typeface="+mj-lt"/>
              </a:rPr>
              <a:t>reject parts with unsatisfied imports</a:t>
            </a:r>
            <a:endParaRPr lang="en-GB" sz="2000" dirty="0">
              <a:latin typeface="+mj-lt"/>
            </a:endParaRPr>
          </a:p>
        </p:txBody>
      </p:sp>
      <p:sp>
        <p:nvSpPr>
          <p:cNvPr id="4" name="Rounded Rectangle 3"/>
          <p:cNvSpPr/>
          <p:nvPr/>
        </p:nvSpPr>
        <p:spPr bwMode="auto">
          <a:xfrm>
            <a:off x="827584" y="1923678"/>
            <a:ext cx="1800200" cy="48605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8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grpSp>
        <p:nvGrpSpPr>
          <p:cNvPr id="7" name="Group 6"/>
          <p:cNvGrpSpPr/>
          <p:nvPr/>
        </p:nvGrpSpPr>
        <p:grpSpPr>
          <a:xfrm>
            <a:off x="1565666" y="2409732"/>
            <a:ext cx="1800200" cy="972108"/>
            <a:chOff x="1565666" y="3212976"/>
            <a:chExt cx="1800200" cy="1296144"/>
          </a:xfrm>
        </p:grpSpPr>
        <p:sp>
          <p:nvSpPr>
            <p:cNvPr id="5" name="Rounded Rectangle 4"/>
            <p:cNvSpPr/>
            <p:nvPr/>
          </p:nvSpPr>
          <p:spPr bwMode="auto">
            <a:xfrm>
              <a:off x="1565666" y="3861048"/>
              <a:ext cx="1800200"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8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grpSp>
          <p:nvGrpSpPr>
            <p:cNvPr id="6" name="Group 5"/>
            <p:cNvGrpSpPr/>
            <p:nvPr/>
          </p:nvGrpSpPr>
          <p:grpSpPr>
            <a:xfrm>
              <a:off x="1727684" y="3212976"/>
              <a:ext cx="1476164" cy="648072"/>
              <a:chOff x="1727684" y="3212976"/>
              <a:chExt cx="1476164" cy="648072"/>
            </a:xfrm>
          </p:grpSpPr>
          <p:cxnSp>
            <p:nvCxnSpPr>
              <p:cNvPr id="8" name="Curved Connector 7"/>
              <p:cNvCxnSpPr>
                <a:stCxn id="4" idx="2"/>
                <a:endCxn id="5" idx="0"/>
              </p:cNvCxnSpPr>
              <p:nvPr/>
            </p:nvCxnSpPr>
            <p:spPr>
              <a:xfrm rot="16200000" flipH="1">
                <a:off x="1772689" y="3167971"/>
                <a:ext cx="648072" cy="738082"/>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2325851" y="3284984"/>
                <a:ext cx="877997" cy="492443"/>
              </a:xfrm>
              <a:prstGeom prst="rect">
                <a:avLst/>
              </a:prstGeom>
              <a:noFill/>
            </p:spPr>
            <p:txBody>
              <a:bodyPr wrap="none" lIns="0" tIns="0" rIns="0" bIns="0" rtlCol="0">
                <a:spAutoFit/>
              </a:bodyPr>
              <a:lstStyle/>
              <a:p>
                <a:r>
                  <a:rPr lang="en-GB" sz="2400" dirty="0" smtClean="0">
                    <a:gradFill>
                      <a:gsLst>
                        <a:gs pos="0">
                          <a:schemeClr val="tx1"/>
                        </a:gs>
                        <a:gs pos="86000">
                          <a:schemeClr val="tx1"/>
                        </a:gs>
                      </a:gsLst>
                      <a:lin ang="5400000" scaled="0"/>
                    </a:gradFill>
                    <a:latin typeface="Buxton Sketch" pitchFamily="66" charset="0"/>
                  </a:rPr>
                  <a:t>requires</a:t>
                </a:r>
              </a:p>
            </p:txBody>
          </p:sp>
        </p:grpSp>
      </p:grpSp>
      <p:grpSp>
        <p:nvGrpSpPr>
          <p:cNvPr id="9" name="Group 8"/>
          <p:cNvGrpSpPr/>
          <p:nvPr/>
        </p:nvGrpSpPr>
        <p:grpSpPr>
          <a:xfrm>
            <a:off x="2465767" y="3381840"/>
            <a:ext cx="1472063" cy="486054"/>
            <a:chOff x="2465766" y="4509120"/>
            <a:chExt cx="1472063" cy="648072"/>
          </a:xfrm>
        </p:grpSpPr>
        <p:cxnSp>
          <p:nvCxnSpPr>
            <p:cNvPr id="10" name="Curved Connector 9"/>
            <p:cNvCxnSpPr>
              <a:stCxn id="5" idx="2"/>
            </p:cNvCxnSpPr>
            <p:nvPr/>
          </p:nvCxnSpPr>
          <p:spPr>
            <a:xfrm rot="16200000" flipH="1">
              <a:off x="2510771" y="4464115"/>
              <a:ext cx="648072" cy="738082"/>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3059832" y="4643844"/>
              <a:ext cx="877997" cy="492443"/>
            </a:xfrm>
            <a:prstGeom prst="rect">
              <a:avLst/>
            </a:prstGeom>
            <a:noFill/>
          </p:spPr>
          <p:txBody>
            <a:bodyPr wrap="none" lIns="0" tIns="0" rIns="0" bIns="0" rtlCol="0">
              <a:spAutoFit/>
            </a:bodyPr>
            <a:lstStyle/>
            <a:p>
              <a:r>
                <a:rPr lang="en-GB" sz="2400" dirty="0" smtClean="0">
                  <a:gradFill>
                    <a:gsLst>
                      <a:gs pos="0">
                        <a:schemeClr val="tx1"/>
                      </a:gs>
                      <a:gs pos="86000">
                        <a:schemeClr val="tx1"/>
                      </a:gs>
                    </a:gsLst>
                    <a:lin ang="5400000" scaled="0"/>
                  </a:gradFill>
                  <a:latin typeface="Buxton Sketch" pitchFamily="66" charset="0"/>
                </a:rPr>
                <a:t>requires</a:t>
              </a:r>
            </a:p>
          </p:txBody>
        </p:sp>
      </p:grpSp>
      <p:grpSp>
        <p:nvGrpSpPr>
          <p:cNvPr id="21" name="Group 20"/>
          <p:cNvGrpSpPr/>
          <p:nvPr/>
        </p:nvGrpSpPr>
        <p:grpSpPr>
          <a:xfrm>
            <a:off x="2559252" y="3705876"/>
            <a:ext cx="1697388" cy="864096"/>
            <a:chOff x="2559252" y="4941168"/>
            <a:chExt cx="1697388" cy="1152128"/>
          </a:xfrm>
        </p:grpSpPr>
        <p:sp>
          <p:nvSpPr>
            <p:cNvPr id="13" name="Multiply 12"/>
            <p:cNvSpPr/>
            <p:nvPr/>
          </p:nvSpPr>
          <p:spPr bwMode="auto">
            <a:xfrm>
              <a:off x="2559252" y="4941168"/>
              <a:ext cx="1289194" cy="1152128"/>
            </a:xfrm>
            <a:prstGeom prst="mathMultiply">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4" name="TextBox 13"/>
            <p:cNvSpPr txBox="1"/>
            <p:nvPr/>
          </p:nvSpPr>
          <p:spPr>
            <a:xfrm>
              <a:off x="3419872" y="5589240"/>
              <a:ext cx="836768" cy="492443"/>
            </a:xfrm>
            <a:prstGeom prst="rect">
              <a:avLst/>
            </a:prstGeom>
            <a:noFill/>
          </p:spPr>
          <p:txBody>
            <a:bodyPr wrap="none" lIns="0" tIns="0" rIns="0" bIns="0" rtlCol="0">
              <a:spAutoFit/>
            </a:bodyPr>
            <a:lstStyle/>
            <a:p>
              <a:r>
                <a:rPr lang="en-GB" sz="2400" dirty="0" smtClean="0">
                  <a:gradFill>
                    <a:gsLst>
                      <a:gs pos="0">
                        <a:schemeClr val="tx1"/>
                      </a:gs>
                      <a:gs pos="86000">
                        <a:schemeClr val="tx1"/>
                      </a:gs>
                    </a:gsLst>
                    <a:lin ang="5400000" scaled="0"/>
                  </a:gradFill>
                  <a:latin typeface="Buxton Sketch" pitchFamily="66" charset="0"/>
                </a:rPr>
                <a:t>missing</a:t>
              </a:r>
            </a:p>
          </p:txBody>
        </p:sp>
      </p:grpSp>
      <p:sp>
        <p:nvSpPr>
          <p:cNvPr id="15" name="Rounded Rectangle 14"/>
          <p:cNvSpPr/>
          <p:nvPr/>
        </p:nvSpPr>
        <p:spPr bwMode="auto">
          <a:xfrm>
            <a:off x="683568" y="1761660"/>
            <a:ext cx="3960440" cy="2808312"/>
          </a:xfrm>
          <a:prstGeom prst="roundRect">
            <a:avLst>
              <a:gd name="adj" fmla="val 5654"/>
            </a:avLst>
          </a:prstGeom>
          <a:noFill/>
          <a:ln>
            <a:solidFill>
              <a:schemeClr val="tx1"/>
            </a:solidFill>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6" name="Content Placeholder 2"/>
          <p:cNvSpPr txBox="1">
            <a:spLocks/>
          </p:cNvSpPr>
          <p:nvPr/>
        </p:nvSpPr>
        <p:spPr>
          <a:xfrm>
            <a:off x="4572000" y="951570"/>
            <a:ext cx="4191000" cy="2769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latin typeface="+mj-lt"/>
              </a:rPr>
              <a:t>reject changes that break “agreements”</a:t>
            </a:r>
            <a:endParaRPr lang="en-GB" sz="2000" dirty="0">
              <a:latin typeface="+mj-lt"/>
            </a:endParaRPr>
          </a:p>
        </p:txBody>
      </p:sp>
      <p:sp>
        <p:nvSpPr>
          <p:cNvPr id="17" name="Multiply 16"/>
          <p:cNvSpPr/>
          <p:nvPr/>
        </p:nvSpPr>
        <p:spPr bwMode="auto">
          <a:xfrm>
            <a:off x="141439" y="1380134"/>
            <a:ext cx="1461755" cy="1222104"/>
          </a:xfrm>
          <a:prstGeom prst="mathMultiply">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8" name="Rounded Rectangle 17"/>
          <p:cNvSpPr/>
          <p:nvPr/>
        </p:nvSpPr>
        <p:spPr bwMode="auto">
          <a:xfrm>
            <a:off x="4947756" y="1929245"/>
            <a:ext cx="1800200" cy="48605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8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grpSp>
        <p:nvGrpSpPr>
          <p:cNvPr id="24" name="Group 23"/>
          <p:cNvGrpSpPr/>
          <p:nvPr/>
        </p:nvGrpSpPr>
        <p:grpSpPr>
          <a:xfrm>
            <a:off x="5685838" y="2341789"/>
            <a:ext cx="2600828" cy="1045619"/>
            <a:chOff x="5685838" y="3122384"/>
            <a:chExt cx="2600828" cy="1394159"/>
          </a:xfrm>
        </p:grpSpPr>
        <p:sp>
          <p:nvSpPr>
            <p:cNvPr id="19" name="Rounded Rectangle 18"/>
            <p:cNvSpPr/>
            <p:nvPr/>
          </p:nvSpPr>
          <p:spPr bwMode="auto">
            <a:xfrm>
              <a:off x="5685838" y="3868471"/>
              <a:ext cx="1800200"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8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cxnSp>
          <p:nvCxnSpPr>
            <p:cNvPr id="20" name="Curved Connector 19"/>
            <p:cNvCxnSpPr>
              <a:stCxn id="18" idx="2"/>
              <a:endCxn id="19" idx="0"/>
            </p:cNvCxnSpPr>
            <p:nvPr/>
          </p:nvCxnSpPr>
          <p:spPr>
            <a:xfrm rot="16200000" flipH="1">
              <a:off x="5892861" y="3175394"/>
              <a:ext cx="648072" cy="738082"/>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6602359" y="3122384"/>
              <a:ext cx="1684307" cy="984886"/>
            </a:xfrm>
            <a:prstGeom prst="rect">
              <a:avLst/>
            </a:prstGeom>
            <a:noFill/>
          </p:spPr>
          <p:txBody>
            <a:bodyPr wrap="none" lIns="0" tIns="0" rIns="0" bIns="0" rtlCol="0">
              <a:spAutoFit/>
            </a:bodyPr>
            <a:lstStyle/>
            <a:p>
              <a:r>
                <a:rPr lang="en-GB" sz="2400" dirty="0" smtClean="0">
                  <a:gradFill>
                    <a:gsLst>
                      <a:gs pos="0">
                        <a:schemeClr val="tx1"/>
                      </a:gs>
                      <a:gs pos="86000">
                        <a:schemeClr val="tx1"/>
                      </a:gs>
                    </a:gsLst>
                    <a:lin ang="5400000" scaled="0"/>
                  </a:gradFill>
                  <a:latin typeface="Buxton Sketch" pitchFamily="66" charset="0"/>
                </a:rPr>
                <a:t>requires exactly</a:t>
              </a:r>
            </a:p>
            <a:p>
              <a:r>
                <a:rPr lang="en-GB" sz="2400" dirty="0" smtClean="0">
                  <a:gradFill>
                    <a:gsLst>
                      <a:gs pos="0">
                        <a:schemeClr val="tx1"/>
                      </a:gs>
                      <a:gs pos="86000">
                        <a:schemeClr val="tx1"/>
                      </a:gs>
                    </a:gsLst>
                    <a:lin ang="5400000" scaled="0"/>
                  </a:gradFill>
                  <a:latin typeface="Buxton Sketch" pitchFamily="66" charset="0"/>
                </a:rPr>
                <a:t>one part</a:t>
              </a:r>
            </a:p>
          </p:txBody>
        </p:sp>
      </p:grpSp>
      <p:sp>
        <p:nvSpPr>
          <p:cNvPr id="23" name="Multiply 22"/>
          <p:cNvSpPr/>
          <p:nvPr/>
        </p:nvSpPr>
        <p:spPr bwMode="auto">
          <a:xfrm>
            <a:off x="875055" y="2290301"/>
            <a:ext cx="1461755" cy="1222104"/>
          </a:xfrm>
          <a:prstGeom prst="mathMultiply">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nvGrpSpPr>
          <p:cNvPr id="34" name="Group 33"/>
          <p:cNvGrpSpPr/>
          <p:nvPr/>
        </p:nvGrpSpPr>
        <p:grpSpPr>
          <a:xfrm>
            <a:off x="4947756" y="3759882"/>
            <a:ext cx="3044624" cy="1383618"/>
            <a:chOff x="4947756" y="3759882"/>
            <a:chExt cx="3044624" cy="1383618"/>
          </a:xfrm>
        </p:grpSpPr>
        <p:sp>
          <p:nvSpPr>
            <p:cNvPr id="33" name="Rectangle 32"/>
            <p:cNvSpPr/>
            <p:nvPr/>
          </p:nvSpPr>
          <p:spPr>
            <a:xfrm>
              <a:off x="4947756" y="3759882"/>
              <a:ext cx="3044624" cy="1383618"/>
            </a:xfrm>
            <a:prstGeom prst="rect">
              <a:avLst/>
            </a:prstGeom>
            <a:solidFill>
              <a:schemeClr val="bg1">
                <a:lumMod val="95000"/>
                <a:lumOff val="5000"/>
                <a:alpha val="61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grpSp>
          <p:nvGrpSpPr>
            <p:cNvPr id="27" name="Group 26"/>
            <p:cNvGrpSpPr/>
            <p:nvPr/>
          </p:nvGrpSpPr>
          <p:grpSpPr>
            <a:xfrm>
              <a:off x="5275362" y="3795887"/>
              <a:ext cx="2645010" cy="1231486"/>
              <a:chOff x="5275361" y="5061186"/>
              <a:chExt cx="2645010" cy="1641983"/>
            </a:xfrm>
          </p:grpSpPr>
          <p:grpSp>
            <p:nvGrpSpPr>
              <p:cNvPr id="25" name="Group 24"/>
              <p:cNvGrpSpPr/>
              <p:nvPr/>
            </p:nvGrpSpPr>
            <p:grpSpPr>
              <a:xfrm>
                <a:off x="5275361" y="5589241"/>
                <a:ext cx="1800200" cy="1113928"/>
                <a:chOff x="5275361" y="5589241"/>
                <a:chExt cx="1800200" cy="1113928"/>
              </a:xfrm>
            </p:grpSpPr>
            <p:sp>
              <p:nvSpPr>
                <p:cNvPr id="29" name="Rounded Rectangle 28"/>
                <p:cNvSpPr/>
                <p:nvPr/>
              </p:nvSpPr>
              <p:spPr bwMode="auto">
                <a:xfrm>
                  <a:off x="5275361" y="6055097"/>
                  <a:ext cx="1800200" cy="648072"/>
                </a:xfrm>
                <a:prstGeom prst="roundRect">
                  <a:avLst/>
                </a:prstGeom>
                <a:ln>
                  <a:headEnd type="none" w="med" len="med"/>
                  <a:tailEnd type="none" w="med" len="med"/>
                </a:ln>
                <a:effectLst>
                  <a:glow rad="228600">
                    <a:schemeClr val="tx1">
                      <a:alpha val="40000"/>
                    </a:schemeClr>
                  </a:glow>
                  <a:outerShdw blurRad="50800" dist="38100" dir="5400000" rotWithShape="0">
                    <a:srgbClr xmlns:mc="http://schemas.openxmlformats.org/markup-compatibility/2006" xmlns:a14="http://schemas.microsoft.com/office/drawing/2010/main" val="000000" mc:Ignorable="">
                      <a:alpha val="43137"/>
                    </a:srgbClr>
                  </a:outerShdw>
                </a:effectLst>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8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cxnSp>
              <p:nvCxnSpPr>
                <p:cNvPr id="31" name="Curved Connector 30"/>
                <p:cNvCxnSpPr>
                  <a:stCxn id="29" idx="1"/>
                  <a:endCxn id="28" idx="1"/>
                </p:cNvCxnSpPr>
                <p:nvPr/>
              </p:nvCxnSpPr>
              <p:spPr>
                <a:xfrm rot="10800000">
                  <a:off x="5275361" y="5589241"/>
                  <a:ext cx="1588" cy="789893"/>
                </a:xfrm>
                <a:prstGeom prst="curvedConnector3">
                  <a:avLst>
                    <a:gd name="adj1" fmla="val 14395466"/>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sp>
            <p:nvSpPr>
              <p:cNvPr id="30" name="TextBox 29"/>
              <p:cNvSpPr txBox="1"/>
              <p:nvPr/>
            </p:nvSpPr>
            <p:spPr>
              <a:xfrm>
                <a:off x="6382706" y="5061186"/>
                <a:ext cx="1537665" cy="984887"/>
              </a:xfrm>
              <a:prstGeom prst="rect">
                <a:avLst/>
              </a:prstGeom>
              <a:noFill/>
            </p:spPr>
            <p:txBody>
              <a:bodyPr wrap="none" lIns="0" tIns="0" rIns="0" bIns="0" rtlCol="0">
                <a:spAutoFit/>
              </a:bodyPr>
              <a:lstStyle/>
              <a:p>
                <a:r>
                  <a:rPr lang="en-GB" sz="2400" dirty="0" smtClean="0">
                    <a:gradFill>
                      <a:gsLst>
                        <a:gs pos="0">
                          <a:schemeClr val="tx1"/>
                        </a:gs>
                        <a:gs pos="86000">
                          <a:schemeClr val="tx1"/>
                        </a:gs>
                      </a:gsLst>
                      <a:lin ang="5400000" scaled="0"/>
                    </a:gradFill>
                    <a:latin typeface="Buxton Sketch" pitchFamily="66" charset="0"/>
                  </a:rPr>
                  <a:t>different part,</a:t>
                </a:r>
              </a:p>
              <a:p>
                <a:r>
                  <a:rPr lang="en-GB" sz="2400" dirty="0" smtClean="0">
                    <a:gradFill>
                      <a:gsLst>
                        <a:gs pos="0">
                          <a:schemeClr val="tx1"/>
                        </a:gs>
                        <a:gs pos="86000">
                          <a:schemeClr val="tx1"/>
                        </a:gs>
                      </a:gsLst>
                      <a:lin ang="5400000" scaled="0"/>
                    </a:gradFill>
                    <a:latin typeface="Buxton Sketch" pitchFamily="66" charset="0"/>
                  </a:rPr>
                  <a:t>same contract</a:t>
                </a:r>
              </a:p>
            </p:txBody>
          </p:sp>
        </p:grpSp>
      </p:grpSp>
      <p:sp>
        <p:nvSpPr>
          <p:cNvPr id="32" name="Multiply 31"/>
          <p:cNvSpPr/>
          <p:nvPr/>
        </p:nvSpPr>
        <p:spPr bwMode="auto">
          <a:xfrm>
            <a:off x="4713707" y="3759882"/>
            <a:ext cx="1461755" cy="1222104"/>
          </a:xfrm>
          <a:prstGeom prst="mathMultiply">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Tree>
    <p:extLst>
      <p:ext uri="{BB962C8B-B14F-4D97-AF65-F5344CB8AC3E}">
        <p14:creationId xmlns:p14="http://schemas.microsoft.com/office/powerpoint/2010/main" val="60791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 grpId="0" build="p"/>
      <p:bldP spid="4" grpId="0" animBg="1"/>
      <p:bldP spid="15" grpId="0" animBg="1"/>
      <p:bldP spid="16" grpId="0"/>
      <p:bldP spid="17" grpId="0" animBg="1"/>
      <p:bldP spid="18" grpId="0" animBg="1"/>
      <p:bldP spid="23"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1560" y="1928809"/>
            <a:ext cx="7875188" cy="1021556"/>
          </a:xfrm>
        </p:spPr>
        <p:txBody>
          <a:bodyPr>
            <a:normAutofit/>
          </a:bodyPr>
          <a:lstStyle/>
          <a:p>
            <a:r>
              <a:rPr lang="en-GB" dirty="0" smtClean="0"/>
              <a:t>stable composition</a:t>
            </a:r>
            <a:endParaRPr lang="en-GB" dirty="0"/>
          </a:p>
        </p:txBody>
      </p:sp>
    </p:spTree>
    <p:extLst>
      <p:ext uri="{BB962C8B-B14F-4D97-AF65-F5344CB8AC3E}">
        <p14:creationId xmlns:p14="http://schemas.microsoft.com/office/powerpoint/2010/main" val="3673185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MEF and Model View </a:t>
            </a:r>
            <a:r>
              <a:rPr lang="en-GB" dirty="0" err="1" smtClean="0"/>
              <a:t>ViewModel</a:t>
            </a:r>
            <a:endParaRPr lang="en-GB" dirty="0"/>
          </a:p>
        </p:txBody>
      </p:sp>
      <p:sp>
        <p:nvSpPr>
          <p:cNvPr id="3" name="Content Placeholder 2"/>
          <p:cNvSpPr>
            <a:spLocks noGrp="1"/>
          </p:cNvSpPr>
          <p:nvPr>
            <p:ph idx="1"/>
          </p:nvPr>
        </p:nvSpPr>
        <p:spPr>
          <a:xfrm>
            <a:off x="179512" y="699542"/>
            <a:ext cx="8712968" cy="2707228"/>
          </a:xfrm>
        </p:spPr>
        <p:txBody>
          <a:bodyPr>
            <a:normAutofit fontScale="92500" lnSpcReduction="20000"/>
          </a:bodyPr>
          <a:lstStyle/>
          <a:p>
            <a:r>
              <a:rPr lang="en-GB" dirty="0" smtClean="0"/>
              <a:t>Strong separation of concerns possible with Silverlight development</a:t>
            </a:r>
          </a:p>
          <a:p>
            <a:pPr lvl="1"/>
            <a:r>
              <a:rPr lang="en-GB" dirty="0" smtClean="0"/>
              <a:t>user interface </a:t>
            </a:r>
            <a:r>
              <a:rPr lang="en-GB" b="1" i="1" dirty="0" smtClean="0"/>
              <a:t>declared</a:t>
            </a:r>
            <a:r>
              <a:rPr lang="en-GB" dirty="0" smtClean="0"/>
              <a:t> in XAML</a:t>
            </a:r>
          </a:p>
          <a:p>
            <a:pPr lvl="1"/>
            <a:r>
              <a:rPr lang="en-GB" dirty="0" smtClean="0"/>
              <a:t>loosely </a:t>
            </a:r>
            <a:r>
              <a:rPr lang="en-GB" b="1" i="1" dirty="0" smtClean="0"/>
              <a:t>binds</a:t>
            </a:r>
            <a:r>
              <a:rPr lang="en-GB" dirty="0" smtClean="0"/>
              <a:t> to data</a:t>
            </a:r>
          </a:p>
          <a:p>
            <a:pPr lvl="1"/>
            <a:r>
              <a:rPr lang="en-GB" dirty="0" smtClean="0"/>
              <a:t>functionality invoked by declarative </a:t>
            </a:r>
            <a:r>
              <a:rPr lang="en-GB" b="1" i="1" dirty="0" smtClean="0"/>
              <a:t>commands</a:t>
            </a:r>
          </a:p>
          <a:p>
            <a:r>
              <a:rPr lang="en-GB" dirty="0" smtClean="0"/>
              <a:t>Encapsulated by the “MVVM” pattern</a:t>
            </a:r>
          </a:p>
        </p:txBody>
      </p:sp>
      <p:sp>
        <p:nvSpPr>
          <p:cNvPr id="4" name="Rounded Rectangle 3"/>
          <p:cNvSpPr/>
          <p:nvPr/>
        </p:nvSpPr>
        <p:spPr bwMode="auto">
          <a:xfrm>
            <a:off x="6715140" y="3643320"/>
            <a:ext cx="2214578" cy="80367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model</a:t>
            </a:r>
          </a:p>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(“data”)</a:t>
            </a:r>
          </a:p>
        </p:txBody>
      </p:sp>
      <p:grpSp>
        <p:nvGrpSpPr>
          <p:cNvPr id="12" name="Group 11"/>
          <p:cNvGrpSpPr/>
          <p:nvPr/>
        </p:nvGrpSpPr>
        <p:grpSpPr>
          <a:xfrm>
            <a:off x="3464712" y="3643320"/>
            <a:ext cx="3250429" cy="803678"/>
            <a:chOff x="3464711" y="4857760"/>
            <a:chExt cx="3250429" cy="1071570"/>
          </a:xfrm>
        </p:grpSpPr>
        <p:sp>
          <p:nvSpPr>
            <p:cNvPr id="6" name="Rounded Rectangle 5"/>
            <p:cNvSpPr/>
            <p:nvPr/>
          </p:nvSpPr>
          <p:spPr bwMode="auto">
            <a:xfrm>
              <a:off x="3464711" y="4857760"/>
              <a:ext cx="2214578" cy="1071570"/>
            </a:xfrm>
            <a:prstGeom prst="roundRect">
              <a:avLst/>
            </a:prstGeom>
            <a:gradFill flip="none" rotWithShape="1">
              <a:gsLst>
                <a:gs pos="0">
                  <a:schemeClr val="accent3"/>
                </a:gs>
                <a:gs pos="100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viewmodel</a:t>
              </a: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(state &amp; data for view)</a:t>
              </a:r>
            </a:p>
          </p:txBody>
        </p:sp>
        <p:sp>
          <p:nvSpPr>
            <p:cNvPr id="17" name="Left-Right Arrow 16"/>
            <p:cNvSpPr/>
            <p:nvPr/>
          </p:nvSpPr>
          <p:spPr bwMode="auto">
            <a:xfrm>
              <a:off x="5715008" y="5214950"/>
              <a:ext cx="1000132" cy="428628"/>
            </a:xfrm>
            <a:prstGeom prst="lef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14" name="Group 13"/>
          <p:cNvGrpSpPr/>
          <p:nvPr/>
        </p:nvGrpSpPr>
        <p:grpSpPr>
          <a:xfrm>
            <a:off x="214283" y="3268271"/>
            <a:ext cx="4358511" cy="1524694"/>
            <a:chOff x="214282" y="4357694"/>
            <a:chExt cx="4358511" cy="2032925"/>
          </a:xfrm>
        </p:grpSpPr>
        <p:grpSp>
          <p:nvGrpSpPr>
            <p:cNvPr id="13" name="Group 12"/>
            <p:cNvGrpSpPr/>
            <p:nvPr/>
          </p:nvGrpSpPr>
          <p:grpSpPr>
            <a:xfrm>
              <a:off x="214282" y="4856967"/>
              <a:ext cx="4358511" cy="1073157"/>
              <a:chOff x="214282" y="4856967"/>
              <a:chExt cx="4358511" cy="1073157"/>
            </a:xfrm>
          </p:grpSpPr>
          <p:sp>
            <p:nvSpPr>
              <p:cNvPr id="5" name="Rounded Rectangle 4"/>
              <p:cNvSpPr/>
              <p:nvPr/>
            </p:nvSpPr>
            <p:spPr bwMode="auto">
              <a:xfrm>
                <a:off x="214282" y="4857760"/>
                <a:ext cx="2214578" cy="107157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view</a:t>
                </a:r>
              </a:p>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(declarative XAML)</a:t>
                </a:r>
              </a:p>
            </p:txBody>
          </p:sp>
          <p:cxnSp>
            <p:nvCxnSpPr>
              <p:cNvPr id="10" name="Curved Connector 9"/>
              <p:cNvCxnSpPr>
                <a:stCxn id="5" idx="0"/>
                <a:endCxn id="6" idx="0"/>
              </p:cNvCxnSpPr>
              <p:nvPr/>
            </p:nvCxnSpPr>
            <p:spPr>
              <a:xfrm rot="5400000" flipH="1" flipV="1">
                <a:off x="2946785" y="3232546"/>
                <a:ext cx="1588" cy="3250429"/>
              </a:xfrm>
              <a:prstGeom prst="curvedConnector3">
                <a:avLst>
                  <a:gd name="adj1" fmla="val 34153852"/>
                </a:avLst>
              </a:prstGeom>
              <a:ln>
                <a:solidFill>
                  <a:schemeClr val="tx1"/>
                </a:solidFill>
                <a:headEnd type="triangl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15" name="Curved Connector 14"/>
              <p:cNvCxnSpPr>
                <a:stCxn id="5" idx="2"/>
                <a:endCxn id="6" idx="2"/>
              </p:cNvCxnSpPr>
              <p:nvPr/>
            </p:nvCxnSpPr>
            <p:spPr>
              <a:xfrm rot="16200000" flipH="1">
                <a:off x="2946785" y="4304115"/>
                <a:ext cx="1588" cy="3250429"/>
              </a:xfrm>
              <a:prstGeom prst="curvedConnector3">
                <a:avLst>
                  <a:gd name="adj1" fmla="val 32460401"/>
                </a:avLst>
              </a:prstGeom>
              <a:ln>
                <a:solidFill>
                  <a:schemeClr val="tx1"/>
                </a:solidFill>
                <a:headEnd type="none" w="med" len="med"/>
                <a:tailEnd type="triangle" w="med" len="med"/>
              </a:ln>
            </p:spPr>
            <p:style>
              <a:lnRef idx="2">
                <a:schemeClr val="accent6"/>
              </a:lnRef>
              <a:fillRef idx="0">
                <a:schemeClr val="accent6"/>
              </a:fillRef>
              <a:effectRef idx="1">
                <a:schemeClr val="accent6"/>
              </a:effectRef>
              <a:fontRef idx="minor">
                <a:schemeClr val="tx1"/>
              </a:fontRef>
            </p:style>
          </p:cxnSp>
        </p:grpSp>
        <p:sp>
          <p:nvSpPr>
            <p:cNvPr id="18" name="TextBox 17"/>
            <p:cNvSpPr txBox="1"/>
            <p:nvPr/>
          </p:nvSpPr>
          <p:spPr>
            <a:xfrm>
              <a:off x="2428860" y="6021287"/>
              <a:ext cx="1030410" cy="369332"/>
            </a:xfrm>
            <a:prstGeom prst="rect">
              <a:avLst/>
            </a:prstGeom>
            <a:noFill/>
          </p:spPr>
          <p:txBody>
            <a:bodyPr wrap="none" lIns="0" tIns="0" rIns="0" bIns="0" rtlCol="0">
              <a:spAutoFit/>
            </a:bodyPr>
            <a:lstStyle/>
            <a:p>
              <a:r>
                <a:rPr lang="en-GB" dirty="0" smtClean="0">
                  <a:solidFill>
                    <a:schemeClr val="accent2"/>
                  </a:solidFill>
                </a:rPr>
                <a:t>commands</a:t>
              </a:r>
            </a:p>
          </p:txBody>
        </p:sp>
        <p:sp>
          <p:nvSpPr>
            <p:cNvPr id="19" name="TextBox 18"/>
            <p:cNvSpPr txBox="1"/>
            <p:nvPr/>
          </p:nvSpPr>
          <p:spPr>
            <a:xfrm>
              <a:off x="2571736" y="4357694"/>
              <a:ext cx="702115" cy="369332"/>
            </a:xfrm>
            <a:prstGeom prst="rect">
              <a:avLst/>
            </a:prstGeom>
            <a:noFill/>
          </p:spPr>
          <p:txBody>
            <a:bodyPr wrap="none" lIns="0" tIns="0" rIns="0" bIns="0" rtlCol="0">
              <a:spAutoFit/>
            </a:bodyPr>
            <a:lstStyle/>
            <a:p>
              <a:r>
                <a:rPr lang="en-GB" dirty="0" smtClean="0">
                  <a:solidFill>
                    <a:schemeClr val="accent2"/>
                  </a:solidFill>
                </a:rPr>
                <a:t>binding</a:t>
              </a:r>
            </a:p>
          </p:txBody>
        </p:sp>
      </p:grpSp>
    </p:spTree>
    <p:extLst>
      <p:ext uri="{BB962C8B-B14F-4D97-AF65-F5344CB8AC3E}">
        <p14:creationId xmlns:p14="http://schemas.microsoft.com/office/powerpoint/2010/main" val="2761738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1560" y="1928809"/>
            <a:ext cx="7875188" cy="1021556"/>
          </a:xfrm>
        </p:spPr>
        <p:txBody>
          <a:bodyPr>
            <a:normAutofit/>
          </a:bodyPr>
          <a:lstStyle/>
          <a:p>
            <a:r>
              <a:rPr lang="en-GB" dirty="0" smtClean="0"/>
              <a:t>MEF and MVVM</a:t>
            </a:r>
            <a:endParaRPr lang="en-GB" dirty="0"/>
          </a:p>
        </p:txBody>
      </p:sp>
    </p:spTree>
    <p:extLst>
      <p:ext uri="{BB962C8B-B14F-4D97-AF65-F5344CB8AC3E}">
        <p14:creationId xmlns:p14="http://schemas.microsoft.com/office/powerpoint/2010/main" val="309683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MEF – What is it? How and when do I get it?</a:t>
            </a:r>
            <a:endParaRPr lang="en-GB" dirty="0"/>
          </a:p>
        </p:txBody>
      </p:sp>
      <p:sp>
        <p:nvSpPr>
          <p:cNvPr id="6" name="Content Placeholder 5"/>
          <p:cNvSpPr>
            <a:spLocks noGrp="1"/>
          </p:cNvSpPr>
          <p:nvPr>
            <p:ph idx="1"/>
          </p:nvPr>
        </p:nvSpPr>
        <p:spPr/>
        <p:txBody>
          <a:bodyPr>
            <a:normAutofit/>
          </a:bodyPr>
          <a:lstStyle/>
          <a:p>
            <a:r>
              <a:rPr lang="en-GB" dirty="0" smtClean="0"/>
              <a:t>the </a:t>
            </a:r>
            <a:r>
              <a:rPr lang="en-GB" dirty="0" smtClean="0">
                <a:solidFill>
                  <a:schemeClr val="accent5"/>
                </a:solidFill>
              </a:rPr>
              <a:t>M</a:t>
            </a:r>
            <a:r>
              <a:rPr lang="en-GB" dirty="0" smtClean="0"/>
              <a:t>anaged </a:t>
            </a:r>
            <a:r>
              <a:rPr lang="en-GB" dirty="0" smtClean="0">
                <a:solidFill>
                  <a:schemeClr val="accent5"/>
                </a:solidFill>
              </a:rPr>
              <a:t>E</a:t>
            </a:r>
            <a:r>
              <a:rPr lang="en-GB" dirty="0" smtClean="0"/>
              <a:t>xtensibility </a:t>
            </a:r>
            <a:r>
              <a:rPr lang="en-GB" dirty="0" smtClean="0">
                <a:solidFill>
                  <a:schemeClr val="accent5"/>
                </a:solidFill>
              </a:rPr>
              <a:t>F</a:t>
            </a:r>
            <a:r>
              <a:rPr lang="en-GB" dirty="0" smtClean="0"/>
              <a:t>ramework</a:t>
            </a:r>
          </a:p>
          <a:p>
            <a:pPr lvl="1"/>
            <a:r>
              <a:rPr lang="en-GB" i="1" dirty="0" smtClean="0">
                <a:solidFill>
                  <a:schemeClr val="accent5"/>
                </a:solidFill>
              </a:rPr>
              <a:t>an extensible framework for composing applications from a set of loosely-coupled parts discovered and evolving at run-time</a:t>
            </a:r>
            <a:r>
              <a:rPr lang="en-GB" i="1" dirty="0" smtClean="0">
                <a:solidFill>
                  <a:schemeClr val="accent3"/>
                </a:solidFill>
              </a:rPr>
              <a:t> </a:t>
            </a:r>
          </a:p>
          <a:p>
            <a:r>
              <a:rPr lang="en-GB" dirty="0" smtClean="0"/>
              <a:t>versions</a:t>
            </a:r>
          </a:p>
          <a:p>
            <a:pPr lvl="1"/>
            <a:r>
              <a:rPr lang="en-GB" dirty="0" smtClean="0">
                <a:solidFill>
                  <a:schemeClr val="accent5"/>
                </a:solidFill>
              </a:rPr>
              <a:t>.NET Framework shipping with Silverlight 4 </a:t>
            </a:r>
          </a:p>
          <a:p>
            <a:pPr lvl="1"/>
            <a:r>
              <a:rPr lang="en-GB" dirty="0" smtClean="0"/>
              <a:t>.NET Framework 4 shipping with VS 2010</a:t>
            </a:r>
          </a:p>
          <a:p>
            <a:pPr lvl="1"/>
            <a:r>
              <a:rPr lang="en-GB" dirty="0" err="1" smtClean="0"/>
              <a:t>CodePlex</a:t>
            </a:r>
            <a:r>
              <a:rPr lang="en-GB" dirty="0" smtClean="0"/>
              <a:t> version for Silverlight 3, .NET 3.5 Sp1</a:t>
            </a:r>
          </a:p>
        </p:txBody>
      </p:sp>
    </p:spTree>
    <p:extLst>
      <p:ext uri="{BB962C8B-B14F-4D97-AF65-F5344CB8AC3E}">
        <p14:creationId xmlns:p14="http://schemas.microsoft.com/office/powerpoint/2010/main" val="768911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fontScale="90000"/>
          </a:bodyPr>
          <a:lstStyle/>
          <a:p>
            <a:r>
              <a:rPr lang="en-GB" dirty="0" smtClean="0"/>
              <a:t>Pointers to more advanced topics</a:t>
            </a:r>
            <a:endParaRPr lang="en-GB" dirty="0"/>
          </a:p>
        </p:txBody>
      </p:sp>
      <p:sp>
        <p:nvSpPr>
          <p:cNvPr id="9" name="Subtitle 8"/>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40328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6" name="Straight Connector 35"/>
          <p:cNvCxnSpPr>
            <a:endCxn id="40" idx="0"/>
          </p:cNvCxnSpPr>
          <p:nvPr/>
        </p:nvCxnSpPr>
        <p:spPr>
          <a:xfrm flipH="1">
            <a:off x="1408881" y="2386335"/>
            <a:ext cx="2" cy="485781"/>
          </a:xfrm>
          <a:prstGeom prst="line">
            <a:avLst/>
          </a:prstGeom>
          <a:ln>
            <a:solidFill>
              <a:schemeClr val="tx1"/>
            </a:solidFill>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34" name="Curved Connector 33"/>
          <p:cNvCxnSpPr>
            <a:stCxn id="22" idx="0"/>
            <a:endCxn id="21" idx="2"/>
          </p:cNvCxnSpPr>
          <p:nvPr/>
        </p:nvCxnSpPr>
        <p:spPr>
          <a:xfrm rot="5400000" flipH="1" flipV="1">
            <a:off x="7414441" y="1359721"/>
            <a:ext cx="264080" cy="1588"/>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5" name="Curved Connector 24"/>
          <p:cNvCxnSpPr>
            <a:stCxn id="10" idx="0"/>
          </p:cNvCxnSpPr>
          <p:nvPr/>
        </p:nvCxnSpPr>
        <p:spPr>
          <a:xfrm rot="5400000" flipH="1" flipV="1">
            <a:off x="6901290" y="1895079"/>
            <a:ext cx="616589" cy="673793"/>
          </a:xfrm>
          <a:prstGeom prst="curvedConnector3">
            <a:avLst>
              <a:gd name="adj1" fmla="val 50000"/>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GB" b="1" dirty="0" smtClean="0"/>
              <a:t>part</a:t>
            </a:r>
            <a:r>
              <a:rPr lang="en-GB" dirty="0" smtClean="0"/>
              <a:t> ownership</a:t>
            </a:r>
            <a:endParaRPr lang="en-GB" dirty="0"/>
          </a:p>
        </p:txBody>
      </p:sp>
      <p:sp>
        <p:nvSpPr>
          <p:cNvPr id="3" name="Content Placeholder 2"/>
          <p:cNvSpPr>
            <a:spLocks noGrp="1"/>
          </p:cNvSpPr>
          <p:nvPr>
            <p:ph idx="4294967295"/>
          </p:nvPr>
        </p:nvSpPr>
        <p:spPr>
          <a:xfrm>
            <a:off x="0" y="3521075"/>
            <a:ext cx="9036496" cy="1622425"/>
          </a:xfrm>
        </p:spPr>
        <p:txBody>
          <a:bodyPr>
            <a:normAutofit fontScale="85000" lnSpcReduction="20000"/>
          </a:bodyPr>
          <a:lstStyle/>
          <a:p>
            <a:r>
              <a:rPr lang="en-GB" b="1" dirty="0" smtClean="0"/>
              <a:t>container</a:t>
            </a:r>
            <a:r>
              <a:rPr lang="en-GB" dirty="0" smtClean="0"/>
              <a:t> only owns </a:t>
            </a:r>
            <a:r>
              <a:rPr lang="en-GB" b="1" dirty="0" smtClean="0"/>
              <a:t>parts</a:t>
            </a:r>
            <a:r>
              <a:rPr lang="en-GB" dirty="0" smtClean="0"/>
              <a:t> it created</a:t>
            </a:r>
          </a:p>
          <a:p>
            <a:pPr lvl="1"/>
            <a:r>
              <a:rPr lang="en-GB" dirty="0" smtClean="0"/>
              <a:t>will </a:t>
            </a:r>
            <a:r>
              <a:rPr lang="en-GB" b="1" dirty="0" smtClean="0"/>
              <a:t>Dispose </a:t>
            </a:r>
            <a:r>
              <a:rPr lang="en-GB" dirty="0" smtClean="0"/>
              <a:t>those parts when it is </a:t>
            </a:r>
            <a:r>
              <a:rPr lang="en-GB" b="1" dirty="0" smtClean="0"/>
              <a:t>Dispose</a:t>
            </a:r>
            <a:r>
              <a:rPr lang="en-GB" b="1" dirty="0"/>
              <a:t>d</a:t>
            </a:r>
            <a:endParaRPr lang="en-GB" dirty="0" smtClean="0"/>
          </a:p>
          <a:p>
            <a:r>
              <a:rPr lang="en-GB" b="1" dirty="0" smtClean="0"/>
              <a:t>container</a:t>
            </a:r>
            <a:r>
              <a:rPr lang="en-GB" dirty="0" smtClean="0"/>
              <a:t> references some </a:t>
            </a:r>
            <a:r>
              <a:rPr lang="en-GB" b="1" dirty="0" smtClean="0"/>
              <a:t>parts</a:t>
            </a:r>
            <a:endParaRPr lang="en-GB" dirty="0" smtClean="0"/>
          </a:p>
          <a:p>
            <a:pPr lvl="1"/>
            <a:r>
              <a:rPr lang="en-GB" dirty="0" smtClean="0"/>
              <a:t>needs those marked </a:t>
            </a:r>
            <a:r>
              <a:rPr lang="en-GB" b="1" dirty="0" smtClean="0"/>
              <a:t>shared</a:t>
            </a:r>
            <a:r>
              <a:rPr lang="en-GB" dirty="0" smtClean="0"/>
              <a:t> or </a:t>
            </a:r>
            <a:r>
              <a:rPr lang="en-GB" b="1" dirty="0" err="1" smtClean="0"/>
              <a:t>recomposable</a:t>
            </a:r>
            <a:endParaRPr lang="en-GB" dirty="0" smtClean="0"/>
          </a:p>
          <a:p>
            <a:pPr lvl="1"/>
            <a:endParaRPr lang="en-GB" dirty="0"/>
          </a:p>
        </p:txBody>
      </p:sp>
      <p:sp>
        <p:nvSpPr>
          <p:cNvPr id="10" name="Rounded Rectangle 9"/>
          <p:cNvSpPr/>
          <p:nvPr/>
        </p:nvSpPr>
        <p:spPr bwMode="auto">
          <a:xfrm>
            <a:off x="5076057" y="2540269"/>
            <a:ext cx="3593262" cy="46352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CompositionContainer</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1" name="Rounded Rectangle 10"/>
          <p:cNvSpPr/>
          <p:nvPr/>
        </p:nvSpPr>
        <p:spPr bwMode="auto">
          <a:xfrm>
            <a:off x="683569" y="1954617"/>
            <a:ext cx="1484465" cy="43171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cxnSp>
        <p:nvCxnSpPr>
          <p:cNvPr id="17" name="Straight Connector 16"/>
          <p:cNvCxnSpPr>
            <a:stCxn id="18" idx="2"/>
            <a:endCxn id="11" idx="0"/>
          </p:cNvCxnSpPr>
          <p:nvPr/>
        </p:nvCxnSpPr>
        <p:spPr>
          <a:xfrm flipH="1">
            <a:off x="1425802" y="1468835"/>
            <a:ext cx="1" cy="485781"/>
          </a:xfrm>
          <a:prstGeom prst="line">
            <a:avLst/>
          </a:prstGeom>
          <a:ln>
            <a:solidFill>
              <a:schemeClr val="tx1"/>
            </a:solidFill>
            <a:headEnd type="none" w="med" len="med"/>
            <a:tailEnd type="arrow" w="med" len="med"/>
          </a:ln>
        </p:spPr>
        <p:style>
          <a:lnRef idx="3">
            <a:schemeClr val="accent4"/>
          </a:lnRef>
          <a:fillRef idx="0">
            <a:schemeClr val="accent4"/>
          </a:fillRef>
          <a:effectRef idx="2">
            <a:schemeClr val="accent4"/>
          </a:effectRef>
          <a:fontRef idx="minor">
            <a:schemeClr val="tx1"/>
          </a:fontRef>
        </p:style>
      </p:cxnSp>
      <p:sp>
        <p:nvSpPr>
          <p:cNvPr id="18" name="Rounded Rectangle 17"/>
          <p:cNvSpPr/>
          <p:nvPr/>
        </p:nvSpPr>
        <p:spPr bwMode="auto">
          <a:xfrm>
            <a:off x="683570" y="1037117"/>
            <a:ext cx="1484465" cy="431719"/>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21" name="Rounded Rectangle 20"/>
          <p:cNvSpPr/>
          <p:nvPr/>
        </p:nvSpPr>
        <p:spPr bwMode="auto">
          <a:xfrm>
            <a:off x="6588225" y="796161"/>
            <a:ext cx="1916513" cy="43171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 definition</a:t>
            </a:r>
          </a:p>
        </p:txBody>
      </p:sp>
      <p:sp>
        <p:nvSpPr>
          <p:cNvPr id="22" name="Rounded Rectangle 21"/>
          <p:cNvSpPr/>
          <p:nvPr/>
        </p:nvSpPr>
        <p:spPr bwMode="auto">
          <a:xfrm>
            <a:off x="6588225" y="1491960"/>
            <a:ext cx="1916513" cy="43171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err="1">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a:t>
            </a:r>
            <a:r>
              <a:rPr lang="en-GB" sz="32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atalog</a:t>
            </a:r>
            <a:endPar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2" name="Rectangle 11"/>
          <p:cNvSpPr/>
          <p:nvPr/>
        </p:nvSpPr>
        <p:spPr bwMode="auto">
          <a:xfrm>
            <a:off x="1260722" y="2306291"/>
            <a:ext cx="1814621" cy="27003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Shared</a:t>
            </a:r>
          </a:p>
        </p:txBody>
      </p:sp>
      <p:sp>
        <p:nvSpPr>
          <p:cNvPr id="23" name="Rectangle 22"/>
          <p:cNvSpPr/>
          <p:nvPr/>
        </p:nvSpPr>
        <p:spPr bwMode="auto">
          <a:xfrm>
            <a:off x="7092281" y="1117961"/>
            <a:ext cx="1814621" cy="27003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Disposable</a:t>
            </a:r>
          </a:p>
        </p:txBody>
      </p:sp>
      <p:grpSp>
        <p:nvGrpSpPr>
          <p:cNvPr id="35" name="Group 34"/>
          <p:cNvGrpSpPr/>
          <p:nvPr/>
        </p:nvGrpSpPr>
        <p:grpSpPr>
          <a:xfrm>
            <a:off x="83187" y="843559"/>
            <a:ext cx="8823714" cy="2002793"/>
            <a:chOff x="83187" y="1124744"/>
            <a:chExt cx="8823714" cy="2670391"/>
          </a:xfrm>
        </p:grpSpPr>
        <p:sp>
          <p:nvSpPr>
            <p:cNvPr id="19" name="Rectangle 18"/>
            <p:cNvSpPr/>
            <p:nvPr/>
          </p:nvSpPr>
          <p:spPr bwMode="auto">
            <a:xfrm>
              <a:off x="107504" y="1124744"/>
              <a:ext cx="1814621" cy="3600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Imports(“Foo”)</a:t>
              </a:r>
            </a:p>
          </p:txBody>
        </p:sp>
        <p:sp>
          <p:nvSpPr>
            <p:cNvPr id="20" name="Rectangle 19"/>
            <p:cNvSpPr/>
            <p:nvPr/>
          </p:nvSpPr>
          <p:spPr bwMode="auto">
            <a:xfrm>
              <a:off x="83187" y="2348880"/>
              <a:ext cx="1814621" cy="36004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Imports(“Bar”)</a:t>
              </a:r>
            </a:p>
          </p:txBody>
        </p:sp>
        <p:sp>
          <p:nvSpPr>
            <p:cNvPr id="28" name="Rectangle 27"/>
            <p:cNvSpPr/>
            <p:nvPr/>
          </p:nvSpPr>
          <p:spPr bwMode="auto">
            <a:xfrm>
              <a:off x="1259632" y="3435095"/>
              <a:ext cx="1814621" cy="360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Exports(“Foo”)</a:t>
              </a:r>
            </a:p>
          </p:txBody>
        </p:sp>
        <p:sp>
          <p:nvSpPr>
            <p:cNvPr id="29" name="Rectangle 28"/>
            <p:cNvSpPr/>
            <p:nvPr/>
          </p:nvSpPr>
          <p:spPr bwMode="auto">
            <a:xfrm>
              <a:off x="7092280" y="1850654"/>
              <a:ext cx="1814621" cy="360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Exports(“Bar”)</a:t>
              </a:r>
            </a:p>
          </p:txBody>
        </p:sp>
      </p:grpSp>
      <p:grpSp>
        <p:nvGrpSpPr>
          <p:cNvPr id="31" name="Group 30"/>
          <p:cNvGrpSpPr/>
          <p:nvPr/>
        </p:nvGrpSpPr>
        <p:grpSpPr>
          <a:xfrm>
            <a:off x="2843809" y="843558"/>
            <a:ext cx="4351502" cy="2160240"/>
            <a:chOff x="2843809" y="1124744"/>
            <a:chExt cx="4351502" cy="2880320"/>
          </a:xfrm>
        </p:grpSpPr>
        <p:grpSp>
          <p:nvGrpSpPr>
            <p:cNvPr id="14" name="Group 13"/>
            <p:cNvGrpSpPr/>
            <p:nvPr/>
          </p:nvGrpSpPr>
          <p:grpSpPr>
            <a:xfrm>
              <a:off x="3923929" y="2062009"/>
              <a:ext cx="3271382" cy="1498817"/>
              <a:chOff x="3859058" y="2710081"/>
              <a:chExt cx="3271382" cy="1498817"/>
            </a:xfrm>
          </p:grpSpPr>
          <p:sp>
            <p:nvSpPr>
              <p:cNvPr id="15" name="Bent Arrow 14"/>
              <p:cNvSpPr/>
              <p:nvPr/>
            </p:nvSpPr>
            <p:spPr bwMode="auto">
              <a:xfrm rot="5400000">
                <a:off x="4924780" y="2003238"/>
                <a:ext cx="1139938" cy="3271382"/>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6" name="TextBox 15"/>
              <p:cNvSpPr txBox="1"/>
              <p:nvPr/>
            </p:nvSpPr>
            <p:spPr>
              <a:xfrm>
                <a:off x="4579138" y="2710081"/>
                <a:ext cx="1433085" cy="574516"/>
              </a:xfrm>
              <a:prstGeom prst="rect">
                <a:avLst/>
              </a:prstGeom>
              <a:noFill/>
            </p:spPr>
            <p:txBody>
              <a:bodyPr wrap="none" lIns="0" tIns="0" rIns="0" bIns="0" rtlCol="0">
                <a:spAutoFit/>
              </a:bodyPr>
              <a:lstStyle/>
              <a:p>
                <a:r>
                  <a:rPr lang="en-GB" sz="2800"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rPr>
                  <a:t>Compose()</a:t>
                </a:r>
              </a:p>
            </p:txBody>
          </p:sp>
        </p:grpSp>
        <p:sp>
          <p:nvSpPr>
            <p:cNvPr id="13" name="Right Brace 12"/>
            <p:cNvSpPr/>
            <p:nvPr/>
          </p:nvSpPr>
          <p:spPr>
            <a:xfrm>
              <a:off x="2843809" y="1124744"/>
              <a:ext cx="936104" cy="2880320"/>
            </a:xfrm>
            <a:prstGeom prst="rightBrace">
              <a:avLst/>
            </a:prstGeom>
            <a:ln>
              <a:solidFill>
                <a:schemeClr val="tx1"/>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solidFill>
                  <a:srgbClr xmlns:mc="http://schemas.openxmlformats.org/markup-compatibility/2006" xmlns:a14="http://schemas.microsoft.com/office/drawing/2010/main" val="FFFFFF" mc:Ignorable=""/>
                </a:solidFill>
              </a:endParaRPr>
            </a:p>
          </p:txBody>
        </p:sp>
      </p:grpSp>
      <p:sp>
        <p:nvSpPr>
          <p:cNvPr id="30" name="Rounded Rectangle 29"/>
          <p:cNvSpPr/>
          <p:nvPr/>
        </p:nvSpPr>
        <p:spPr bwMode="auto">
          <a:xfrm>
            <a:off x="4817388" y="796160"/>
            <a:ext cx="1484465" cy="431719"/>
          </a:xfrm>
          <a:prstGeom prst="roundRect">
            <a:avLst/>
          </a:prstGeom>
          <a:ln>
            <a:headEnd type="none" w="med" len="med"/>
            <a:tailEnd type="none" w="med" len="med"/>
          </a:ln>
          <a:effectLst>
            <a:glow rad="101600">
              <a:schemeClr val="tx1">
                <a:alpha val="60000"/>
              </a:schemeClr>
            </a:glow>
            <a:outerShdw blurRad="40000" dist="23000" dir="5400000" rotWithShape="0">
              <a:srgbClr xmlns:mc="http://schemas.openxmlformats.org/markup-compatibility/2006" xmlns:a14="http://schemas.microsoft.com/office/drawing/2010/main" val="000000" mc:Ignorable="">
                <a:alpha val="35000"/>
              </a:srgb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40" name="Rounded Rectangle 39"/>
          <p:cNvSpPr/>
          <p:nvPr/>
        </p:nvSpPr>
        <p:spPr bwMode="auto">
          <a:xfrm>
            <a:off x="666649" y="2872116"/>
            <a:ext cx="1484465" cy="431719"/>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grpSp>
        <p:nvGrpSpPr>
          <p:cNvPr id="53" name="Group 52"/>
          <p:cNvGrpSpPr/>
          <p:nvPr/>
        </p:nvGrpSpPr>
        <p:grpSpPr>
          <a:xfrm>
            <a:off x="1408883" y="3003796"/>
            <a:ext cx="5463807" cy="440144"/>
            <a:chOff x="1408882" y="4005064"/>
            <a:chExt cx="5463807" cy="586859"/>
          </a:xfrm>
        </p:grpSpPr>
        <p:cxnSp>
          <p:nvCxnSpPr>
            <p:cNvPr id="48" name="Curved Connector 47"/>
            <p:cNvCxnSpPr>
              <a:stCxn id="10" idx="2"/>
              <a:endCxn id="40" idx="2"/>
            </p:cNvCxnSpPr>
            <p:nvPr/>
          </p:nvCxnSpPr>
          <p:spPr>
            <a:xfrm rot="5400000">
              <a:off x="3940761" y="1473185"/>
              <a:ext cx="400049" cy="5463807"/>
            </a:xfrm>
            <a:prstGeom prst="curvedConnector3">
              <a:avLst>
                <a:gd name="adj1" fmla="val 157143"/>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52" name="TextBox 51"/>
            <p:cNvSpPr txBox="1"/>
            <p:nvPr/>
          </p:nvSpPr>
          <p:spPr>
            <a:xfrm>
              <a:off x="5490395" y="4099480"/>
              <a:ext cx="586699" cy="492443"/>
            </a:xfrm>
            <a:prstGeom prst="rect">
              <a:avLst/>
            </a:prstGeom>
            <a:noFill/>
          </p:spPr>
          <p:txBody>
            <a:bodyPr wrap="none" lIns="0" tIns="0" rIns="0" bIns="0" rtlCol="0">
              <a:spAutoFit/>
            </a:bodyPr>
            <a:lstStyle/>
            <a:p>
              <a:r>
                <a:rPr lang="en-GB" sz="2400"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rPr>
                <a:t>owns</a:t>
              </a:r>
            </a:p>
          </p:txBody>
        </p:sp>
      </p:grpSp>
      <p:grpSp>
        <p:nvGrpSpPr>
          <p:cNvPr id="4" name="Group 3"/>
          <p:cNvGrpSpPr/>
          <p:nvPr/>
        </p:nvGrpSpPr>
        <p:grpSpPr>
          <a:xfrm>
            <a:off x="2151114" y="2170476"/>
            <a:ext cx="2924945" cy="917498"/>
            <a:chOff x="2151114" y="2170476"/>
            <a:chExt cx="2924945" cy="917498"/>
          </a:xfrm>
        </p:grpSpPr>
        <p:grpSp>
          <p:nvGrpSpPr>
            <p:cNvPr id="46" name="Group 45"/>
            <p:cNvGrpSpPr/>
            <p:nvPr/>
          </p:nvGrpSpPr>
          <p:grpSpPr>
            <a:xfrm>
              <a:off x="2151114" y="2170476"/>
              <a:ext cx="2924945" cy="917498"/>
              <a:chOff x="2151113" y="2893968"/>
              <a:chExt cx="2924945" cy="1223331"/>
            </a:xfrm>
          </p:grpSpPr>
          <p:cxnSp>
            <p:nvCxnSpPr>
              <p:cNvPr id="43" name="Curved Connector 42"/>
              <p:cNvCxnSpPr>
                <a:stCxn id="10" idx="1"/>
              </p:cNvCxnSpPr>
              <p:nvPr/>
            </p:nvCxnSpPr>
            <p:spPr>
              <a:xfrm rot="10800000" flipV="1">
                <a:off x="2151113" y="3696044"/>
                <a:ext cx="2924944" cy="421255"/>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5" name="Curved Connector 44"/>
              <p:cNvCxnSpPr/>
              <p:nvPr/>
            </p:nvCxnSpPr>
            <p:spPr>
              <a:xfrm rot="10800000">
                <a:off x="2166943" y="2893968"/>
                <a:ext cx="2909115" cy="802077"/>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grpSp>
        <p:sp>
          <p:nvSpPr>
            <p:cNvPr id="33" name="TextBox 32"/>
            <p:cNvSpPr txBox="1"/>
            <p:nvPr/>
          </p:nvSpPr>
          <p:spPr>
            <a:xfrm>
              <a:off x="3621970" y="2201669"/>
              <a:ext cx="1144544" cy="369332"/>
            </a:xfrm>
            <a:prstGeom prst="rect">
              <a:avLst/>
            </a:prstGeom>
            <a:noFill/>
          </p:spPr>
          <p:txBody>
            <a:bodyPr wrap="none" lIns="0" tIns="0" rIns="0" bIns="0" rtlCol="0">
              <a:spAutoFit/>
            </a:bodyPr>
            <a:lstStyle/>
            <a:p>
              <a:r>
                <a:rPr lang="en-GB" sz="2400"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rPr>
                <a:t>references</a:t>
              </a:r>
            </a:p>
          </p:txBody>
        </p:sp>
      </p:grpSp>
    </p:spTree>
    <p:extLst>
      <p:ext uri="{BB962C8B-B14F-4D97-AF65-F5344CB8AC3E}">
        <p14:creationId xmlns:p14="http://schemas.microsoft.com/office/powerpoint/2010/main" val="1891516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xit" presetSubtype="0" fill="hold" nodeType="with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xit" presetSubtype="0" fill="hold" grpId="1" nodeType="withEffect">
                                  <p:stCondLst>
                                    <p:cond delay="0"/>
                                  </p:stCondLst>
                                  <p:childTnLst>
                                    <p:animEffect transition="out" filter="fad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animBg="1"/>
      <p:bldP spid="30" grpId="1"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extensibility – </a:t>
            </a:r>
            <a:r>
              <a:rPr lang="en-GB" dirty="0" err="1" smtClean="0"/>
              <a:t>catalogs</a:t>
            </a:r>
            <a:r>
              <a:rPr lang="en-GB" dirty="0" smtClean="0"/>
              <a:t> &amp; export providers</a:t>
            </a:r>
            <a:endParaRPr lang="en-GB" i="1" dirty="0"/>
          </a:p>
        </p:txBody>
      </p:sp>
      <p:sp>
        <p:nvSpPr>
          <p:cNvPr id="4" name="Rounded Rectangle 3"/>
          <p:cNvSpPr/>
          <p:nvPr/>
        </p:nvSpPr>
        <p:spPr bwMode="auto">
          <a:xfrm>
            <a:off x="2915816" y="4538491"/>
            <a:ext cx="3593262" cy="46352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CompositionContainer</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nvGrpSpPr>
          <p:cNvPr id="11" name="Group 10"/>
          <p:cNvGrpSpPr/>
          <p:nvPr/>
        </p:nvGrpSpPr>
        <p:grpSpPr>
          <a:xfrm>
            <a:off x="3308291" y="3836413"/>
            <a:ext cx="2808312" cy="702674"/>
            <a:chOff x="3308291" y="5115217"/>
            <a:chExt cx="2808312" cy="936898"/>
          </a:xfrm>
        </p:grpSpPr>
        <p:sp>
          <p:nvSpPr>
            <p:cNvPr id="24" name="Rounded Rectangle 23"/>
            <p:cNvSpPr/>
            <p:nvPr/>
          </p:nvSpPr>
          <p:spPr bwMode="auto">
            <a:xfrm>
              <a:off x="3308291" y="5115217"/>
              <a:ext cx="2808312" cy="618039"/>
            </a:xfrm>
            <a:prstGeom prst="roundRect">
              <a:avLst/>
            </a:prstGeom>
            <a:noFill/>
            <a:ln>
              <a:solidFill>
                <a:schemeClr val="accent4"/>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ExportProvider</a:t>
              </a:r>
              <a:endPar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36" name="Curved Connector 35"/>
            <p:cNvCxnSpPr>
              <a:stCxn id="4" idx="0"/>
              <a:endCxn id="24" idx="2"/>
            </p:cNvCxnSpPr>
            <p:nvPr/>
          </p:nvCxnSpPr>
          <p:spPr>
            <a:xfrm rot="5400000" flipH="1" flipV="1">
              <a:off x="4553415" y="5892289"/>
              <a:ext cx="318065" cy="1588"/>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15" name="Group 14"/>
          <p:cNvGrpSpPr/>
          <p:nvPr/>
        </p:nvGrpSpPr>
        <p:grpSpPr>
          <a:xfrm>
            <a:off x="5814864" y="1275606"/>
            <a:ext cx="3147882" cy="1287311"/>
            <a:chOff x="5814864" y="1700807"/>
            <a:chExt cx="3147882" cy="1716415"/>
          </a:xfrm>
        </p:grpSpPr>
        <p:sp>
          <p:nvSpPr>
            <p:cNvPr id="41" name="Rounded Rectangle 40"/>
            <p:cNvSpPr/>
            <p:nvPr/>
          </p:nvSpPr>
          <p:spPr bwMode="auto">
            <a:xfrm>
              <a:off x="6154434" y="2204864"/>
              <a:ext cx="2808312" cy="618039"/>
            </a:xfrm>
            <a:prstGeom prst="roundRect">
              <a:avLst/>
            </a:prstGeom>
            <a:noFill/>
            <a:ln>
              <a:solidFill>
                <a:schemeClr val="accent4"/>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ExportProvider</a:t>
              </a:r>
              <a:endParaRPr lang="en-GB"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42" name="TextBox 41"/>
            <p:cNvSpPr txBox="1"/>
            <p:nvPr/>
          </p:nvSpPr>
          <p:spPr>
            <a:xfrm>
              <a:off x="5814864" y="2204866"/>
              <a:ext cx="312586" cy="656591"/>
            </a:xfrm>
            <a:prstGeom prst="rect">
              <a:avLst/>
            </a:prstGeom>
            <a:noFill/>
          </p:spPr>
          <p:txBody>
            <a:bodyPr wrap="none" lIns="0" tIns="0" rIns="0" bIns="0" rtlCol="0">
              <a:spAutoFit/>
            </a:bodyPr>
            <a:lstStyle/>
            <a:p>
              <a:r>
                <a:rPr lang="en-GB" sz="3200" dirty="0" smtClean="0">
                  <a:gradFill>
                    <a:gsLst>
                      <a:gs pos="0">
                        <a:schemeClr val="tx1"/>
                      </a:gs>
                      <a:gs pos="86000">
                        <a:schemeClr val="tx1"/>
                      </a:gs>
                    </a:gsLst>
                    <a:lin ang="5400000" scaled="0"/>
                  </a:gradFill>
                </a:rPr>
                <a:t>...</a:t>
              </a:r>
            </a:p>
          </p:txBody>
        </p:sp>
        <p:cxnSp>
          <p:nvCxnSpPr>
            <p:cNvPr id="46" name="Curved Connector 45"/>
            <p:cNvCxnSpPr>
              <a:stCxn id="29" idx="0"/>
              <a:endCxn id="41" idx="2"/>
            </p:cNvCxnSpPr>
            <p:nvPr/>
          </p:nvCxnSpPr>
          <p:spPr>
            <a:xfrm rot="5400000" flipH="1" flipV="1">
              <a:off x="6722242" y="2580874"/>
              <a:ext cx="594319" cy="1078378"/>
            </a:xfrm>
            <a:prstGeom prst="curvedConnector3">
              <a:avLst>
                <a:gd name="adj1" fmla="val 50000"/>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0" name="Rounded Rectangle 29"/>
            <p:cNvSpPr/>
            <p:nvPr/>
          </p:nvSpPr>
          <p:spPr bwMode="auto">
            <a:xfrm>
              <a:off x="6156176" y="1700807"/>
              <a:ext cx="2795173" cy="61803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CompositionContainer</a:t>
              </a:r>
              <a:endParaRPr lang="en-GB" sz="16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3" name="Group 2"/>
          <p:cNvGrpSpPr/>
          <p:nvPr/>
        </p:nvGrpSpPr>
        <p:grpSpPr>
          <a:xfrm>
            <a:off x="35496" y="1275606"/>
            <a:ext cx="2808312" cy="819046"/>
            <a:chOff x="35496" y="1275606"/>
            <a:chExt cx="2808312" cy="819046"/>
          </a:xfrm>
        </p:grpSpPr>
        <p:sp>
          <p:nvSpPr>
            <p:cNvPr id="33" name="Rounded Rectangle 32"/>
            <p:cNvSpPr/>
            <p:nvPr/>
          </p:nvSpPr>
          <p:spPr bwMode="auto">
            <a:xfrm>
              <a:off x="35496" y="1631123"/>
              <a:ext cx="2808312" cy="463529"/>
            </a:xfrm>
            <a:prstGeom prst="roundRect">
              <a:avLst/>
            </a:prstGeom>
            <a:noFill/>
            <a:ln>
              <a:solidFill>
                <a:schemeClr val="accent1"/>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ComposablePartCatalog</a:t>
              </a:r>
              <a:endParaRPr lang="en-GB"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28" name="Rounded Rectangle 27"/>
            <p:cNvSpPr/>
            <p:nvPr/>
          </p:nvSpPr>
          <p:spPr bwMode="auto">
            <a:xfrm>
              <a:off x="35496" y="1275606"/>
              <a:ext cx="2808312" cy="46352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Catalog</a:t>
              </a:r>
              <a:endParaRPr lang="en-GB"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grpSp>
        <p:nvGrpSpPr>
          <p:cNvPr id="6" name="Group 5"/>
          <p:cNvGrpSpPr/>
          <p:nvPr/>
        </p:nvGrpSpPr>
        <p:grpSpPr>
          <a:xfrm>
            <a:off x="35496" y="2095446"/>
            <a:ext cx="4676952" cy="1740967"/>
            <a:chOff x="35496" y="2095446"/>
            <a:chExt cx="4676952" cy="1740967"/>
          </a:xfrm>
        </p:grpSpPr>
        <p:sp>
          <p:nvSpPr>
            <p:cNvPr id="201" name="Rounded Rectangle 200"/>
            <p:cNvSpPr/>
            <p:nvPr/>
          </p:nvSpPr>
          <p:spPr bwMode="auto">
            <a:xfrm>
              <a:off x="70117" y="2921092"/>
              <a:ext cx="2740659" cy="463530"/>
            </a:xfrm>
            <a:prstGeom prst="roundRect">
              <a:avLst/>
            </a:prstGeom>
            <a:noFill/>
            <a:ln>
              <a:solidFill>
                <a:schemeClr val="accent4"/>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ExportProvider</a:t>
              </a:r>
              <a:endParaRPr lang="en-GB"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32" name="Curved Connector 31"/>
            <p:cNvCxnSpPr>
              <a:stCxn id="27" idx="0"/>
              <a:endCxn id="33" idx="2"/>
            </p:cNvCxnSpPr>
            <p:nvPr/>
          </p:nvCxnSpPr>
          <p:spPr>
            <a:xfrm rot="5400000" flipH="1" flipV="1">
              <a:off x="1183101" y="2351203"/>
              <a:ext cx="513102" cy="1588"/>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7" name="Rounded Rectangle 26"/>
            <p:cNvSpPr/>
            <p:nvPr/>
          </p:nvSpPr>
          <p:spPr bwMode="auto">
            <a:xfrm>
              <a:off x="35496" y="2607754"/>
              <a:ext cx="2808312" cy="46353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CatalogExportProvider</a:t>
              </a:r>
              <a:endParaRPr lang="en-GB" sz="16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61" name="Curved Connector 60"/>
            <p:cNvCxnSpPr>
              <a:stCxn id="24" idx="0"/>
              <a:endCxn id="201" idx="2"/>
            </p:cNvCxnSpPr>
            <p:nvPr/>
          </p:nvCxnSpPr>
          <p:spPr>
            <a:xfrm rot="16200000" flipV="1">
              <a:off x="2850552" y="1974518"/>
              <a:ext cx="451791" cy="3272000"/>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13" name="Group 12"/>
          <p:cNvGrpSpPr/>
          <p:nvPr/>
        </p:nvGrpSpPr>
        <p:grpSpPr>
          <a:xfrm>
            <a:off x="4712448" y="2562917"/>
            <a:ext cx="3171921" cy="1273496"/>
            <a:chOff x="4712447" y="3417222"/>
            <a:chExt cx="3171921" cy="1697995"/>
          </a:xfrm>
        </p:grpSpPr>
        <p:grpSp>
          <p:nvGrpSpPr>
            <p:cNvPr id="10" name="Group 9"/>
            <p:cNvGrpSpPr/>
            <p:nvPr/>
          </p:nvGrpSpPr>
          <p:grpSpPr>
            <a:xfrm>
              <a:off x="5076056" y="3417222"/>
              <a:ext cx="2808312" cy="1061865"/>
              <a:chOff x="2983469" y="3417222"/>
              <a:chExt cx="2808312" cy="1061865"/>
            </a:xfrm>
          </p:grpSpPr>
          <p:sp>
            <p:nvSpPr>
              <p:cNvPr id="205" name="Rounded Rectangle 204"/>
              <p:cNvSpPr/>
              <p:nvPr/>
            </p:nvSpPr>
            <p:spPr bwMode="auto">
              <a:xfrm>
                <a:off x="3017294" y="3861048"/>
                <a:ext cx="2740659" cy="618039"/>
              </a:xfrm>
              <a:prstGeom prst="roundRect">
                <a:avLst/>
              </a:prstGeom>
              <a:noFill/>
              <a:ln>
                <a:solidFill>
                  <a:schemeClr val="accent4"/>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ExportProvider</a:t>
                </a:r>
                <a:endParaRPr lang="en-GB"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29" name="Rounded Rectangle 28"/>
              <p:cNvSpPr/>
              <p:nvPr/>
            </p:nvSpPr>
            <p:spPr bwMode="auto">
              <a:xfrm>
                <a:off x="2983469" y="3417222"/>
                <a:ext cx="2808312" cy="618039"/>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AggregateExportProvider</a:t>
                </a:r>
                <a:endParaRPr lang="en-GB" sz="16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cxnSp>
          <p:nvCxnSpPr>
            <p:cNvPr id="63" name="Curved Connector 62"/>
            <p:cNvCxnSpPr>
              <a:stCxn id="24" idx="0"/>
              <a:endCxn id="205" idx="2"/>
            </p:cNvCxnSpPr>
            <p:nvPr/>
          </p:nvCxnSpPr>
          <p:spPr>
            <a:xfrm rot="5400000" flipH="1" flipV="1">
              <a:off x="5278264" y="3913270"/>
              <a:ext cx="636130" cy="1767764"/>
            </a:xfrm>
            <a:prstGeom prst="curvedConnector3">
              <a:avLst>
                <a:gd name="adj1" fmla="val 50000"/>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grpSp>
        <p:nvGrpSpPr>
          <p:cNvPr id="14" name="Group 13"/>
          <p:cNvGrpSpPr/>
          <p:nvPr/>
        </p:nvGrpSpPr>
        <p:grpSpPr>
          <a:xfrm>
            <a:off x="2983468" y="1275606"/>
            <a:ext cx="3496744" cy="1287311"/>
            <a:chOff x="2983468" y="1700808"/>
            <a:chExt cx="3496744" cy="1716414"/>
          </a:xfrm>
        </p:grpSpPr>
        <p:sp>
          <p:nvSpPr>
            <p:cNvPr id="40" name="Rounded Rectangle 39"/>
            <p:cNvSpPr/>
            <p:nvPr/>
          </p:nvSpPr>
          <p:spPr bwMode="auto">
            <a:xfrm>
              <a:off x="2987824" y="2204865"/>
              <a:ext cx="2808312" cy="618039"/>
            </a:xfrm>
            <a:prstGeom prst="roundRect">
              <a:avLst/>
            </a:prstGeom>
            <a:noFill/>
            <a:ln>
              <a:solidFill>
                <a:schemeClr val="accent4"/>
              </a:solidFill>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ExportProvider</a:t>
              </a:r>
              <a:endParaRPr lang="en-GB"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cxnSp>
          <p:nvCxnSpPr>
            <p:cNvPr id="44" name="Curved Connector 43"/>
            <p:cNvCxnSpPr>
              <a:stCxn id="29" idx="0"/>
              <a:endCxn id="40" idx="2"/>
            </p:cNvCxnSpPr>
            <p:nvPr/>
          </p:nvCxnSpPr>
          <p:spPr>
            <a:xfrm rot="16200000" flipV="1">
              <a:off x="5138937" y="2075947"/>
              <a:ext cx="594318" cy="2088232"/>
            </a:xfrm>
            <a:prstGeom prst="curvedConnector3">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1" name="Rounded Rectangle 30"/>
            <p:cNvSpPr/>
            <p:nvPr/>
          </p:nvSpPr>
          <p:spPr bwMode="auto">
            <a:xfrm>
              <a:off x="2983468" y="1700808"/>
              <a:ext cx="2808312" cy="618039"/>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CatalogExportProvider</a:t>
              </a:r>
              <a:endParaRPr lang="en-GB" sz="16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spTree>
    <p:extLst>
      <p:ext uri="{BB962C8B-B14F-4D97-AF65-F5344CB8AC3E}">
        <p14:creationId xmlns:p14="http://schemas.microsoft.com/office/powerpoint/2010/main" val="1712053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499992" y="915566"/>
            <a:ext cx="4499992" cy="3996444"/>
          </a:xfrm>
          <a:prstGeom prst="roundRect">
            <a:avLst>
              <a:gd name="adj" fmla="val 456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GB" sz="3600" b="1" dirty="0" smtClean="0">
                <a:solidFill>
                  <a:schemeClr val="bg2"/>
                </a:solidFill>
              </a:rPr>
              <a:t>MEF Primitives</a:t>
            </a:r>
          </a:p>
        </p:txBody>
      </p:sp>
      <p:sp>
        <p:nvSpPr>
          <p:cNvPr id="2" name="Title 1"/>
          <p:cNvSpPr>
            <a:spLocks noGrp="1"/>
          </p:cNvSpPr>
          <p:nvPr>
            <p:ph type="title"/>
          </p:nvPr>
        </p:nvSpPr>
        <p:spPr/>
        <p:txBody>
          <a:bodyPr>
            <a:normAutofit fontScale="90000"/>
          </a:bodyPr>
          <a:lstStyle/>
          <a:p>
            <a:r>
              <a:rPr lang="en-GB" b="1" dirty="0" smtClean="0"/>
              <a:t>extensibility – programming models</a:t>
            </a:r>
            <a:endParaRPr lang="en-GB" b="1" dirty="0"/>
          </a:p>
        </p:txBody>
      </p:sp>
      <p:sp>
        <p:nvSpPr>
          <p:cNvPr id="3" name="Content Placeholder 2"/>
          <p:cNvSpPr>
            <a:spLocks noGrp="1"/>
          </p:cNvSpPr>
          <p:nvPr>
            <p:ph idx="4294967295"/>
          </p:nvPr>
        </p:nvSpPr>
        <p:spPr>
          <a:xfrm>
            <a:off x="179512" y="1085850"/>
            <a:ext cx="4011488" cy="3502124"/>
          </a:xfrm>
        </p:spPr>
        <p:txBody>
          <a:bodyPr>
            <a:normAutofit/>
          </a:bodyPr>
          <a:lstStyle/>
          <a:p>
            <a:r>
              <a:rPr lang="en-GB" sz="2800" dirty="0" smtClean="0"/>
              <a:t>Programming models in MEF are pluggable</a:t>
            </a:r>
          </a:p>
          <a:p>
            <a:r>
              <a:rPr lang="en-GB" sz="2800" b="1" dirty="0" smtClean="0"/>
              <a:t>[Attribute]</a:t>
            </a:r>
            <a:r>
              <a:rPr lang="en-GB" sz="2800" dirty="0" smtClean="0"/>
              <a:t> is the built-in model</a:t>
            </a:r>
          </a:p>
          <a:p>
            <a:r>
              <a:rPr lang="en-GB" sz="2400" dirty="0" smtClean="0"/>
              <a:t>Custom models involve implementing some/all of MEF’s primitive classes</a:t>
            </a:r>
          </a:p>
        </p:txBody>
      </p:sp>
      <p:graphicFrame>
        <p:nvGraphicFramePr>
          <p:cNvPr id="12" name="Diagram 11"/>
          <p:cNvGraphicFramePr/>
          <p:nvPr>
            <p:extLst>
              <p:ext uri="{D42A27DB-BD31-4B8C-83A1-F6EECF244321}">
                <p14:modId xmlns:p14="http://schemas.microsoft.com/office/powerpoint/2010/main" val="1622598098"/>
              </p:ext>
            </p:extLst>
          </p:nvPr>
        </p:nvGraphicFramePr>
        <p:xfrm>
          <a:off x="4572000" y="1683990"/>
          <a:ext cx="4272136"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406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resources</a:t>
            </a:r>
            <a:endParaRPr lang="en-GB" dirty="0"/>
          </a:p>
        </p:txBody>
      </p:sp>
      <p:sp>
        <p:nvSpPr>
          <p:cNvPr id="3" name="Content Placeholder 2"/>
          <p:cNvSpPr>
            <a:spLocks noGrp="1"/>
          </p:cNvSpPr>
          <p:nvPr>
            <p:ph idx="1"/>
          </p:nvPr>
        </p:nvSpPr>
        <p:spPr/>
        <p:txBody>
          <a:bodyPr>
            <a:normAutofit lnSpcReduction="10000"/>
          </a:bodyPr>
          <a:lstStyle/>
          <a:p>
            <a:r>
              <a:rPr lang="en-GB" dirty="0"/>
              <a:t>Channel 9 Silverlight 4 MEF Screencasts</a:t>
            </a:r>
          </a:p>
          <a:p>
            <a:pPr lvl="1"/>
            <a:r>
              <a:rPr lang="en-GB" dirty="0" smtClean="0"/>
              <a:t>channel9.msdn.com/tags/</a:t>
            </a:r>
            <a:r>
              <a:rPr lang="en-GB" dirty="0" smtClean="0">
                <a:solidFill>
                  <a:schemeClr val="accent3"/>
                </a:solidFill>
              </a:rPr>
              <a:t>learnMEFSL4</a:t>
            </a:r>
          </a:p>
          <a:p>
            <a:r>
              <a:rPr lang="en-GB" dirty="0" smtClean="0"/>
              <a:t>Glenn Block</a:t>
            </a:r>
          </a:p>
          <a:p>
            <a:pPr lvl="1"/>
            <a:r>
              <a:rPr lang="en-GB" dirty="0" smtClean="0"/>
              <a:t>blogs.msdn.com/</a:t>
            </a:r>
            <a:r>
              <a:rPr lang="en-GB" dirty="0" err="1" smtClean="0">
                <a:solidFill>
                  <a:schemeClr val="accent3"/>
                </a:solidFill>
              </a:rPr>
              <a:t>gblock</a:t>
            </a:r>
            <a:r>
              <a:rPr lang="en-GB" dirty="0" smtClean="0"/>
              <a:t> </a:t>
            </a:r>
          </a:p>
          <a:p>
            <a:r>
              <a:rPr lang="en-GB" dirty="0" smtClean="0"/>
              <a:t>Nicholas </a:t>
            </a:r>
            <a:r>
              <a:rPr lang="en-GB" dirty="0" err="1" smtClean="0"/>
              <a:t>Blumhardt</a:t>
            </a:r>
            <a:endParaRPr lang="en-GB" dirty="0" smtClean="0"/>
          </a:p>
          <a:p>
            <a:pPr lvl="1"/>
            <a:r>
              <a:rPr lang="en-GB" dirty="0" smtClean="0"/>
              <a:t>blogs.msdn.com/</a:t>
            </a:r>
            <a:r>
              <a:rPr lang="en-GB" dirty="0" err="1" smtClean="0">
                <a:solidFill>
                  <a:schemeClr val="accent3"/>
                </a:solidFill>
              </a:rPr>
              <a:t>nblumhardt</a:t>
            </a:r>
            <a:endParaRPr lang="en-GB" dirty="0" smtClean="0">
              <a:solidFill>
                <a:schemeClr val="accent3"/>
              </a:solidFill>
            </a:endParaRPr>
          </a:p>
          <a:p>
            <a:r>
              <a:rPr lang="en-GB" dirty="0" smtClean="0"/>
              <a:t>MEF on </a:t>
            </a:r>
            <a:r>
              <a:rPr lang="en-GB" dirty="0" err="1" smtClean="0"/>
              <a:t>CodePlex</a:t>
            </a:r>
            <a:endParaRPr lang="en-GB" dirty="0" smtClean="0"/>
          </a:p>
          <a:p>
            <a:pPr lvl="1"/>
            <a:r>
              <a:rPr lang="en-GB" dirty="0" smtClean="0">
                <a:solidFill>
                  <a:schemeClr val="accent3"/>
                </a:solidFill>
              </a:rPr>
              <a:t>mef</a:t>
            </a:r>
            <a:r>
              <a:rPr lang="en-GB" dirty="0" smtClean="0"/>
              <a:t>.codeplex.com</a:t>
            </a:r>
          </a:p>
        </p:txBody>
      </p:sp>
      <p:pic>
        <p:nvPicPr>
          <p:cNvPr id="4" name="Picture 3" descr="\\sharepoint\sites\silverlight\Marketing\Branding\Logo_Lockups_r\Logo_Lockups_r\vertical_r\Sl_v_rgb_r.png"/>
          <p:cNvPicPr>
            <a:picLocks noChangeAspect="1" noChangeArrowheads="1"/>
          </p:cNvPicPr>
          <p:nvPr/>
        </p:nvPicPr>
        <p:blipFill>
          <a:blip r:embed="rId2" cstate="print"/>
          <a:srcRect/>
          <a:stretch>
            <a:fillRect/>
          </a:stretch>
        </p:blipFill>
        <p:spPr bwMode="auto">
          <a:xfrm>
            <a:off x="7632340" y="3075806"/>
            <a:ext cx="1394570" cy="1556948"/>
          </a:xfrm>
          <a:prstGeom prst="rect">
            <a:avLst/>
          </a:prstGeom>
          <a:noFill/>
          <a:ln w="9525">
            <a:noFill/>
            <a:miter lim="800000"/>
            <a:headEnd/>
            <a:tailEnd/>
          </a:ln>
        </p:spPr>
      </p:pic>
    </p:spTree>
    <p:extLst>
      <p:ext uri="{BB962C8B-B14F-4D97-AF65-F5344CB8AC3E}">
        <p14:creationId xmlns:p14="http://schemas.microsoft.com/office/powerpoint/2010/main" val="145379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thank you </a:t>
            </a:r>
            <a:r>
              <a:rPr lang="en-GB" dirty="0" smtClean="0">
                <a:sym typeface="Wingdings" pitchFamily="2" charset="2"/>
              </a:rPr>
              <a:t></a:t>
            </a:r>
            <a:endParaRPr lang="en-GB" dirty="0"/>
          </a:p>
        </p:txBody>
      </p:sp>
      <p:pic>
        <p:nvPicPr>
          <p:cNvPr id="6" name="Picture 2" descr="Microsoft logo and tagline"/>
          <p:cNvPicPr>
            <a:picLocks noChangeArrowheads="1"/>
          </p:cNvPicPr>
          <p:nvPr/>
        </p:nvPicPr>
        <p:blipFill>
          <a:blip r:embed="rId2"/>
          <a:srcRect/>
          <a:stretch>
            <a:fillRect/>
          </a:stretch>
        </p:blipFill>
        <p:spPr bwMode="black">
          <a:xfrm>
            <a:off x="2274888" y="2076450"/>
            <a:ext cx="4594225" cy="990600"/>
          </a:xfrm>
          <a:prstGeom prst="rect">
            <a:avLst/>
          </a:prstGeom>
          <a:noFill/>
          <a:ln w="9525">
            <a:noFill/>
            <a:miter lim="800000"/>
            <a:headEnd/>
            <a:tailEnd/>
          </a:ln>
        </p:spPr>
      </p:pic>
      <p:sp>
        <p:nvSpPr>
          <p:cNvPr id="7" name="Text Box 3"/>
          <p:cNvSpPr txBox="1">
            <a:spLocks noChangeArrowheads="1"/>
          </p:cNvSpPr>
          <p:nvPr/>
        </p:nvSpPr>
        <p:spPr bwMode="blackWhite">
          <a:xfrm>
            <a:off x="35496" y="4666383"/>
            <a:ext cx="7560840" cy="461651"/>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600" dirty="0">
                <a:solidFill>
                  <a:schemeClr val="tx1"/>
                </a:solidFill>
                <a:latin typeface="Segoe UI" pitchFamily="34" charset="0"/>
                <a:ea typeface="Arial" pitchFamily="-123" charset="0"/>
                <a:cs typeface="Segoe UI" pitchFamily="34" charset="0"/>
              </a:rPr>
              <a:t>© </a:t>
            </a:r>
            <a:r>
              <a:rPr lang="en-US" sz="600" dirty="0" smtClean="0">
                <a:solidFill>
                  <a:schemeClr val="tx1"/>
                </a:solidFill>
                <a:latin typeface="Segoe UI" pitchFamily="34" charset="0"/>
                <a:ea typeface="Arial" pitchFamily="-123" charset="0"/>
                <a:cs typeface="Segoe UI" pitchFamily="34" charset="0"/>
              </a:rPr>
              <a:t>2010 </a:t>
            </a:r>
            <a:r>
              <a:rPr lang="en-US" sz="600" dirty="0">
                <a:solidFill>
                  <a:schemeClr val="tx1"/>
                </a:solidFill>
                <a:latin typeface="Segoe UI" pitchFamily="34" charset="0"/>
                <a:ea typeface="Arial" pitchFamily="-123" charset="0"/>
                <a:cs typeface="Segoe UI" pitchFamily="34" charset="0"/>
              </a:rPr>
              <a:t>Microsoft Corporation. All rights reserved. Microsoft, Windows, Windows Vista and other product names are or may be registered trademarks and/or trademarks in the U.S. and/or other countries.</a:t>
            </a:r>
          </a:p>
          <a:p>
            <a:pPr defTabSz="912813" eaLnBrk="0" hangingPunct="0"/>
            <a:r>
              <a:rPr lang="en-US" sz="600" dirty="0">
                <a:solidFill>
                  <a:schemeClr val="tx1"/>
                </a:solidFill>
                <a:latin typeface="Segoe UI" pitchFamily="34" charset="0"/>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600" dirty="0" smtClean="0">
              <a:solidFill>
                <a:schemeClr val="tx1"/>
              </a:solidFill>
              <a:latin typeface="Segoe UI" pitchFamily="34" charset="0"/>
              <a:ea typeface="Arial" pitchFamily="-123" charset="0"/>
              <a:cs typeface="Segoe UI" pitchFamily="34" charset="0"/>
            </a:endParaRPr>
          </a:p>
          <a:p>
            <a:pPr defTabSz="912813" eaLnBrk="0" hangingPunct="0"/>
            <a:r>
              <a:rPr lang="en-US" sz="600" dirty="0" smtClean="0">
                <a:solidFill>
                  <a:schemeClr val="tx1"/>
                </a:solidFill>
                <a:latin typeface="Segoe UI" pitchFamily="34" charset="0"/>
                <a:ea typeface="Arial" pitchFamily="-123" charset="0"/>
                <a:cs typeface="Segoe UI" pitchFamily="34" charset="0"/>
              </a:rPr>
              <a:t>MICROSOFT </a:t>
            </a:r>
            <a:r>
              <a:rPr lang="en-US" sz="600" dirty="0">
                <a:solidFill>
                  <a:schemeClr val="tx1"/>
                </a:solidFill>
                <a:latin typeface="Segoe UI" pitchFamily="34" charset="0"/>
                <a:ea typeface="Arial" pitchFamily="-123" charset="0"/>
                <a:cs typeface="Segoe UI" pitchFamily="34" charset="0"/>
              </a:rPr>
              <a:t>MAKES NO WARRANTIES, EXPRESS, IMPLIED OR STATUTORY, AS TO THE INFORMATION IN THIS PRESENTATION.</a:t>
            </a:r>
          </a:p>
        </p:txBody>
      </p:sp>
    </p:spTree>
    <p:extLst>
      <p:ext uri="{BB962C8B-B14F-4D97-AF65-F5344CB8AC3E}">
        <p14:creationId xmlns:p14="http://schemas.microsoft.com/office/powerpoint/2010/main" val="4234418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714362"/>
            <a:ext cx="7772400" cy="1102519"/>
          </a:xfrm>
        </p:spPr>
        <p:txBody>
          <a:bodyPr>
            <a:normAutofit/>
          </a:bodyPr>
          <a:lstStyle/>
          <a:p>
            <a:r>
              <a:rPr lang="en-US" sz="3600" dirty="0" smtClean="0"/>
              <a:t>Silverlight 4 – A Guided Tour of MEF</a:t>
            </a:r>
            <a:endParaRPr lang="en-US" sz="3600" dirty="0"/>
          </a:p>
        </p:txBody>
      </p:sp>
      <p:sp>
        <p:nvSpPr>
          <p:cNvPr id="3" name="Subtitle 2"/>
          <p:cNvSpPr>
            <a:spLocks noGrp="1"/>
          </p:cNvSpPr>
          <p:nvPr>
            <p:ph type="subTitle" idx="1"/>
          </p:nvPr>
        </p:nvSpPr>
        <p:spPr>
          <a:xfrm>
            <a:off x="179512" y="1714494"/>
            <a:ext cx="6400800" cy="1865368"/>
          </a:xfrm>
        </p:spPr>
        <p:txBody>
          <a:bodyPr>
            <a:normAutofit fontScale="92500" lnSpcReduction="20000"/>
          </a:bodyPr>
          <a:lstStyle/>
          <a:p>
            <a:r>
              <a:rPr lang="en-US" dirty="0" smtClean="0">
                <a:solidFill>
                  <a:schemeClr val="accent5"/>
                </a:solidFill>
              </a:rPr>
              <a:t>Mike Taulty, Microsoft UK</a:t>
            </a:r>
          </a:p>
          <a:p>
            <a:r>
              <a:rPr lang="en-US" dirty="0" smtClean="0">
                <a:solidFill>
                  <a:schemeClr val="accent5"/>
                </a:solidFill>
              </a:rPr>
              <a:t>mtaulty@microsoft.com</a:t>
            </a:r>
          </a:p>
          <a:p>
            <a:r>
              <a:rPr lang="en-US" dirty="0" smtClean="0">
                <a:solidFill>
                  <a:schemeClr val="accent5"/>
                </a:solidFill>
              </a:rPr>
              <a:t>mtaulty.com</a:t>
            </a:r>
          </a:p>
          <a:p>
            <a:r>
              <a:rPr lang="en-US" dirty="0" smtClean="0">
                <a:solidFill>
                  <a:schemeClr val="accent5"/>
                </a:solidFill>
              </a:rPr>
              <a:t>@</a:t>
            </a:r>
            <a:r>
              <a:rPr lang="en-US" dirty="0" err="1" smtClean="0">
                <a:solidFill>
                  <a:schemeClr val="accent5"/>
                </a:solidFill>
              </a:rPr>
              <a:t>mtaulty</a:t>
            </a:r>
            <a:endParaRPr lang="en-US" dirty="0">
              <a:solidFill>
                <a:schemeClr val="accent5"/>
              </a:solidFill>
            </a:endParaRPr>
          </a:p>
        </p:txBody>
      </p:sp>
    </p:spTree>
    <p:extLst>
      <p:ext uri="{BB962C8B-B14F-4D97-AF65-F5344CB8AC3E}">
        <p14:creationId xmlns:p14="http://schemas.microsoft.com/office/powerpoint/2010/main" val="40597355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926611" y="3435846"/>
            <a:ext cx="1753401" cy="375853"/>
            <a:chOff x="2926611" y="4581128"/>
            <a:chExt cx="1753401" cy="501137"/>
          </a:xfrm>
        </p:grpSpPr>
        <p:grpSp>
          <p:nvGrpSpPr>
            <p:cNvPr id="32" name="Group 31"/>
            <p:cNvGrpSpPr/>
            <p:nvPr/>
          </p:nvGrpSpPr>
          <p:grpSpPr>
            <a:xfrm>
              <a:off x="4458472" y="4581128"/>
              <a:ext cx="221540" cy="501137"/>
              <a:chOff x="1721770" y="2606171"/>
              <a:chExt cx="221540" cy="501137"/>
            </a:xfrm>
          </p:grpSpPr>
          <p:cxnSp>
            <p:nvCxnSpPr>
              <p:cNvPr id="33" name="Straight Connector 32"/>
              <p:cNvCxnSpPr/>
              <p:nvPr/>
            </p:nvCxnSpPr>
            <p:spPr>
              <a:xfrm flipH="1">
                <a:off x="1832539" y="2780928"/>
                <a:ext cx="1" cy="326380"/>
              </a:xfrm>
              <a:prstGeom prst="line">
                <a:avLst/>
              </a:prstGeom>
            </p:spPr>
            <p:style>
              <a:lnRef idx="3">
                <a:schemeClr val="accent1"/>
              </a:lnRef>
              <a:fillRef idx="0">
                <a:schemeClr val="accent1"/>
              </a:fillRef>
              <a:effectRef idx="2">
                <a:schemeClr val="accent1"/>
              </a:effectRef>
              <a:fontRef idx="minor">
                <a:schemeClr val="tx1"/>
              </a:fontRef>
            </p:style>
          </p:cxnSp>
          <p:sp>
            <p:nvSpPr>
              <p:cNvPr id="34" name="Oval 33"/>
              <p:cNvSpPr>
                <a:spLocks noChangeAspect="1"/>
              </p:cNvSpPr>
              <p:nvPr/>
            </p:nvSpPr>
            <p:spPr bwMode="auto">
              <a:xfrm>
                <a:off x="1721770" y="2606171"/>
                <a:ext cx="221540" cy="282514"/>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sp>
          <p:nvSpPr>
            <p:cNvPr id="38" name="TextBox 37"/>
            <p:cNvSpPr txBox="1"/>
            <p:nvPr/>
          </p:nvSpPr>
          <p:spPr>
            <a:xfrm>
              <a:off x="2926611" y="4581128"/>
              <a:ext cx="1455078" cy="369332"/>
            </a:xfrm>
            <a:prstGeom prst="rect">
              <a:avLst/>
            </a:prstGeom>
            <a:noFill/>
          </p:spPr>
          <p:txBody>
            <a:bodyPr wrap="none" lIns="0" tIns="0" rIns="0" bIns="0" rtlCol="0">
              <a:spAutoFit/>
            </a:bodyPr>
            <a:lstStyle/>
            <a:p>
              <a:r>
                <a:rPr lang="en-GB" dirty="0" err="1" smtClean="0">
                  <a:gradFill>
                    <a:gsLst>
                      <a:gs pos="0">
                        <a:schemeClr val="tx1"/>
                      </a:gs>
                      <a:gs pos="86000">
                        <a:schemeClr val="tx1"/>
                      </a:gs>
                    </a:gsLst>
                    <a:lin ang="5400000" scaled="0"/>
                  </a:gradFill>
                  <a:latin typeface="Buxton Sketch" pitchFamily="66" charset="0"/>
                </a:rPr>
                <a:t>IAlbumArtProvider</a:t>
              </a:r>
              <a:endParaRPr lang="en-GB" dirty="0" smtClean="0">
                <a:gradFill>
                  <a:gsLst>
                    <a:gs pos="0">
                      <a:schemeClr val="tx1"/>
                    </a:gs>
                    <a:gs pos="86000">
                      <a:schemeClr val="tx1"/>
                    </a:gs>
                  </a:gsLst>
                  <a:lin ang="5400000" scaled="0"/>
                </a:gradFill>
                <a:latin typeface="Buxton Sketch" pitchFamily="66" charset="0"/>
              </a:endParaRPr>
            </a:p>
          </p:txBody>
        </p:sp>
      </p:grpSp>
      <p:grpSp>
        <p:nvGrpSpPr>
          <p:cNvPr id="39" name="Group 38"/>
          <p:cNvGrpSpPr/>
          <p:nvPr/>
        </p:nvGrpSpPr>
        <p:grpSpPr>
          <a:xfrm>
            <a:off x="838238" y="2076780"/>
            <a:ext cx="1825550" cy="375853"/>
            <a:chOff x="838238" y="2769039"/>
            <a:chExt cx="1825550" cy="501137"/>
          </a:xfrm>
        </p:grpSpPr>
        <p:grpSp>
          <p:nvGrpSpPr>
            <p:cNvPr id="31" name="Group 30"/>
            <p:cNvGrpSpPr/>
            <p:nvPr/>
          </p:nvGrpSpPr>
          <p:grpSpPr>
            <a:xfrm>
              <a:off x="2442248" y="2769039"/>
              <a:ext cx="221540" cy="501137"/>
              <a:chOff x="1721770" y="2606171"/>
              <a:chExt cx="221540" cy="501137"/>
            </a:xfrm>
          </p:grpSpPr>
          <p:cxnSp>
            <p:nvCxnSpPr>
              <p:cNvPr id="29" name="Straight Connector 28"/>
              <p:cNvCxnSpPr/>
              <p:nvPr/>
            </p:nvCxnSpPr>
            <p:spPr>
              <a:xfrm flipH="1">
                <a:off x="1832539" y="2780928"/>
                <a:ext cx="1" cy="326380"/>
              </a:xfrm>
              <a:prstGeom prst="line">
                <a:avLst/>
              </a:prstGeom>
              <a:ln>
                <a:solidFill>
                  <a:schemeClr val="accent2"/>
                </a:solidFill>
              </a:ln>
            </p:spPr>
            <p:style>
              <a:lnRef idx="3">
                <a:schemeClr val="accent4"/>
              </a:lnRef>
              <a:fillRef idx="0">
                <a:schemeClr val="accent4"/>
              </a:fillRef>
              <a:effectRef idx="2">
                <a:schemeClr val="accent4"/>
              </a:effectRef>
              <a:fontRef idx="minor">
                <a:schemeClr val="tx1"/>
              </a:fontRef>
            </p:style>
          </p:cxnSp>
          <p:sp>
            <p:nvSpPr>
              <p:cNvPr id="22" name="Oval 21"/>
              <p:cNvSpPr>
                <a:spLocks noChangeAspect="1"/>
              </p:cNvSpPr>
              <p:nvPr/>
            </p:nvSpPr>
            <p:spPr bwMode="auto">
              <a:xfrm>
                <a:off x="1721770" y="2606171"/>
                <a:ext cx="221540" cy="282514"/>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grpSp>
        <p:sp>
          <p:nvSpPr>
            <p:cNvPr id="37" name="TextBox 36"/>
            <p:cNvSpPr txBox="1"/>
            <p:nvPr/>
          </p:nvSpPr>
          <p:spPr>
            <a:xfrm>
              <a:off x="838238" y="2769039"/>
              <a:ext cx="1527213" cy="369332"/>
            </a:xfrm>
            <a:prstGeom prst="rect">
              <a:avLst/>
            </a:prstGeom>
            <a:noFill/>
          </p:spPr>
          <p:txBody>
            <a:bodyPr wrap="none" lIns="0" tIns="0" rIns="0" bIns="0" rtlCol="0">
              <a:spAutoFit/>
            </a:bodyPr>
            <a:lstStyle/>
            <a:p>
              <a:r>
                <a:rPr lang="en-GB" dirty="0" err="1" smtClean="0">
                  <a:gradFill>
                    <a:gsLst>
                      <a:gs pos="0">
                        <a:schemeClr val="tx1"/>
                      </a:gs>
                      <a:gs pos="86000">
                        <a:schemeClr val="tx1"/>
                      </a:gs>
                    </a:gsLst>
                    <a:lin ang="5400000" scaled="0"/>
                  </a:gradFill>
                  <a:latin typeface="Buxton Sketch" pitchFamily="66" charset="0"/>
                </a:rPr>
                <a:t>IAlbumInfoProvider</a:t>
              </a:r>
              <a:endParaRPr lang="en-GB" dirty="0" smtClean="0">
                <a:gradFill>
                  <a:gsLst>
                    <a:gs pos="0">
                      <a:schemeClr val="tx1"/>
                    </a:gs>
                    <a:gs pos="86000">
                      <a:schemeClr val="tx1"/>
                    </a:gs>
                  </a:gsLst>
                  <a:lin ang="5400000" scaled="0"/>
                </a:gradFill>
                <a:latin typeface="Buxton Sketch" pitchFamily="66" charset="0"/>
              </a:endParaRPr>
            </a:p>
          </p:txBody>
        </p:sp>
      </p:grpSp>
      <p:sp>
        <p:nvSpPr>
          <p:cNvPr id="2" name="Title 1"/>
          <p:cNvSpPr>
            <a:spLocks noGrp="1"/>
          </p:cNvSpPr>
          <p:nvPr>
            <p:ph type="title"/>
          </p:nvPr>
        </p:nvSpPr>
        <p:spPr/>
        <p:txBody>
          <a:bodyPr>
            <a:normAutofit fontScale="90000"/>
          </a:bodyPr>
          <a:lstStyle/>
          <a:p>
            <a:r>
              <a:rPr lang="en-GB" dirty="0" smtClean="0"/>
              <a:t>“scenario”</a:t>
            </a:r>
            <a:endParaRPr lang="en-GB" dirty="0"/>
          </a:p>
        </p:txBody>
      </p:sp>
      <p:sp>
        <p:nvSpPr>
          <p:cNvPr id="4" name="Rounded Rectangle 3"/>
          <p:cNvSpPr/>
          <p:nvPr/>
        </p:nvSpPr>
        <p:spPr bwMode="auto">
          <a:xfrm>
            <a:off x="1293881" y="1058443"/>
            <a:ext cx="3000396" cy="53578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MediaPlayer</a:t>
            </a: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5" name="Rounded Rectangle 4"/>
          <p:cNvSpPr/>
          <p:nvPr/>
        </p:nvSpPr>
        <p:spPr bwMode="auto">
          <a:xfrm>
            <a:off x="2365451" y="2411300"/>
            <a:ext cx="3000396" cy="53578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AlbumInfoProvider</a:t>
            </a:r>
            <a:endParaRPr lang="en-GB"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8" name="Rounded Rectangle 7"/>
          <p:cNvSpPr/>
          <p:nvPr/>
        </p:nvSpPr>
        <p:spPr bwMode="auto">
          <a:xfrm>
            <a:off x="4365715" y="3764157"/>
            <a:ext cx="3000396" cy="53578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err="1" smtClean="0">
                <a:solidFill>
                  <a:schemeClr val="tx1"/>
                </a:solidFill>
              </a:rPr>
              <a:t>AlbumArtProvider</a:t>
            </a:r>
            <a:endParaRPr lang="en-GB" sz="2400" dirty="0" smtClean="0">
              <a:solidFill>
                <a:schemeClr val="tx1"/>
              </a:solidFill>
            </a:endParaRPr>
          </a:p>
        </p:txBody>
      </p:sp>
      <p:sp>
        <p:nvSpPr>
          <p:cNvPr id="17" name="TextBox 16"/>
          <p:cNvSpPr txBox="1"/>
          <p:nvPr/>
        </p:nvSpPr>
        <p:spPr>
          <a:xfrm>
            <a:off x="3922571" y="1995686"/>
            <a:ext cx="3457741" cy="307777"/>
          </a:xfrm>
          <a:prstGeom prst="rect">
            <a:avLst/>
          </a:prstGeom>
          <a:noFill/>
        </p:spPr>
        <p:txBody>
          <a:bodyPr wrap="none" lIns="0" tIns="0" rIns="0" bIns="0" rtlCol="0">
            <a:spAutoFit/>
          </a:bodyPr>
          <a:lstStyle/>
          <a:p>
            <a:r>
              <a:rPr lang="en-GB" sz="2000" dirty="0" err="1"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rPr>
              <a:t>GetAlbumInfo</a:t>
            </a:r>
            <a:r>
              <a:rPr lang="en-GB" sz="2000"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rPr>
              <a:t>(“Blood on the Tracks”)</a:t>
            </a:r>
          </a:p>
        </p:txBody>
      </p:sp>
      <p:sp>
        <p:nvSpPr>
          <p:cNvPr id="19" name="TextBox 18"/>
          <p:cNvSpPr txBox="1"/>
          <p:nvPr/>
        </p:nvSpPr>
        <p:spPr>
          <a:xfrm>
            <a:off x="5514889" y="3186378"/>
            <a:ext cx="3377591" cy="307777"/>
          </a:xfrm>
          <a:prstGeom prst="rect">
            <a:avLst/>
          </a:prstGeom>
          <a:noFill/>
        </p:spPr>
        <p:txBody>
          <a:bodyPr wrap="none" lIns="0" tIns="0" rIns="0" bIns="0" rtlCol="0">
            <a:spAutoFit/>
          </a:bodyPr>
          <a:lstStyle/>
          <a:p>
            <a:r>
              <a:rPr lang="en-GB" sz="2000" dirty="0" err="1"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rPr>
              <a:t>GetAlbumArt</a:t>
            </a:r>
            <a:r>
              <a:rPr lang="en-GB" sz="2000"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rPr>
              <a:t>(“Blood on the Tracks”)</a:t>
            </a:r>
          </a:p>
        </p:txBody>
      </p:sp>
      <p:grpSp>
        <p:nvGrpSpPr>
          <p:cNvPr id="6" name="Group 5"/>
          <p:cNvGrpSpPr/>
          <p:nvPr/>
        </p:nvGrpSpPr>
        <p:grpSpPr>
          <a:xfrm>
            <a:off x="2828329" y="1594227"/>
            <a:ext cx="2031703" cy="817072"/>
            <a:chOff x="3320366" y="1750206"/>
            <a:chExt cx="2031703" cy="1089429"/>
          </a:xfrm>
        </p:grpSpPr>
        <p:cxnSp>
          <p:nvCxnSpPr>
            <p:cNvPr id="11" name="Curved Connector 10"/>
            <p:cNvCxnSpPr>
              <a:stCxn id="4" idx="2"/>
              <a:endCxn id="5" idx="0"/>
            </p:cNvCxnSpPr>
            <p:nvPr/>
          </p:nvCxnSpPr>
          <p:spPr>
            <a:xfrm rot="16200000" flipH="1">
              <a:off x="3311436" y="1759136"/>
              <a:ext cx="1089429" cy="1071570"/>
            </a:xfrm>
            <a:prstGeom prst="curvedConnector3">
              <a:avLst>
                <a:gd name="adj1" fmla="val 50000"/>
              </a:avLst>
            </a:prstGeom>
            <a:ln>
              <a:solidFill>
                <a:schemeClr val="tx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3" name="TextBox 2"/>
            <p:cNvSpPr txBox="1"/>
            <p:nvPr/>
          </p:nvSpPr>
          <p:spPr>
            <a:xfrm>
              <a:off x="4055925" y="1949447"/>
              <a:ext cx="1296144" cy="369332"/>
            </a:xfrm>
            <a:prstGeom prst="rect">
              <a:avLst/>
            </a:prstGeom>
            <a:noFill/>
          </p:spPr>
          <p:txBody>
            <a:bodyPr wrap="square" lIns="0" tIns="0" rIns="0" bIns="0" rtlCol="0">
              <a:spAutoFit/>
            </a:bodyPr>
            <a:lstStyle/>
            <a:p>
              <a:r>
                <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rPr>
                <a:t>Constructor</a:t>
              </a:r>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rPr>
                <a:t>()</a:t>
              </a:r>
              <a:endPar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endParaRPr>
            </a:p>
          </p:txBody>
        </p:sp>
      </p:grpSp>
      <p:grpSp>
        <p:nvGrpSpPr>
          <p:cNvPr id="7" name="Group 6"/>
          <p:cNvGrpSpPr/>
          <p:nvPr/>
        </p:nvGrpSpPr>
        <p:grpSpPr>
          <a:xfrm>
            <a:off x="3899899" y="2947084"/>
            <a:ext cx="2400293" cy="817073"/>
            <a:chOff x="4391935" y="3554016"/>
            <a:chExt cx="2400293" cy="1089430"/>
          </a:xfrm>
        </p:grpSpPr>
        <p:cxnSp>
          <p:nvCxnSpPr>
            <p:cNvPr id="16" name="Shape 15"/>
            <p:cNvCxnSpPr>
              <a:stCxn id="5" idx="2"/>
              <a:endCxn id="8" idx="0"/>
            </p:cNvCxnSpPr>
            <p:nvPr/>
          </p:nvCxnSpPr>
          <p:spPr>
            <a:xfrm rot="16200000" flipH="1">
              <a:off x="4847352" y="3098599"/>
              <a:ext cx="1089430" cy="2000264"/>
            </a:xfrm>
            <a:prstGeom prst="curvedConnector3">
              <a:avLst>
                <a:gd name="adj1" fmla="val 50000"/>
              </a:avLst>
            </a:prstGeom>
            <a:ln>
              <a:solidFill>
                <a:schemeClr val="tx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13" name="TextBox 12"/>
            <p:cNvSpPr txBox="1"/>
            <p:nvPr/>
          </p:nvSpPr>
          <p:spPr>
            <a:xfrm>
              <a:off x="5496084" y="3629635"/>
              <a:ext cx="1296144" cy="369332"/>
            </a:xfrm>
            <a:prstGeom prst="rect">
              <a:avLst/>
            </a:prstGeom>
            <a:noFill/>
          </p:spPr>
          <p:txBody>
            <a:bodyPr wrap="square" lIns="0" tIns="0" rIns="0" bIns="0" rtlCol="0">
              <a:spAutoFit/>
            </a:bodyPr>
            <a:lstStyle/>
            <a:p>
              <a:r>
                <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rPr>
                <a:t>Constructor</a:t>
              </a:r>
              <a:r>
                <a:rPr lang="en-GB" dirty="0" smtClean="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rPr>
                <a:t>()</a:t>
              </a:r>
              <a:endParaRPr lang="en-GB" dirty="0">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latin typeface="Buxton Sketch" pitchFamily="66" charset="0"/>
              </a:endParaRPr>
            </a:p>
          </p:txBody>
        </p:sp>
      </p:grpSp>
    </p:spTree>
    <p:extLst>
      <p:ext uri="{BB962C8B-B14F-4D97-AF65-F5344CB8AC3E}">
        <p14:creationId xmlns:p14="http://schemas.microsoft.com/office/powerpoint/2010/main" val="418821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14348" y="1928809"/>
            <a:ext cx="7772400" cy="1021556"/>
          </a:xfrm>
        </p:spPr>
        <p:txBody>
          <a:bodyPr/>
          <a:lstStyle/>
          <a:p>
            <a:r>
              <a:rPr lang="en-GB" dirty="0" smtClean="0"/>
              <a:t>using MEF in our scenario</a:t>
            </a:r>
            <a:endParaRPr lang="en-GB" dirty="0"/>
          </a:p>
        </p:txBody>
      </p:sp>
    </p:spTree>
    <p:extLst>
      <p:ext uri="{BB962C8B-B14F-4D97-AF65-F5344CB8AC3E}">
        <p14:creationId xmlns:p14="http://schemas.microsoft.com/office/powerpoint/2010/main" val="354440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MEF models </a:t>
            </a:r>
            <a:r>
              <a:rPr lang="en-GB" b="1" dirty="0" err="1" smtClean="0"/>
              <a:t>composable</a:t>
            </a:r>
            <a:r>
              <a:rPr lang="en-GB" b="1" dirty="0" smtClean="0"/>
              <a:t> parts</a:t>
            </a:r>
            <a:endParaRPr lang="en-GB" dirty="0"/>
          </a:p>
        </p:txBody>
      </p:sp>
      <p:sp>
        <p:nvSpPr>
          <p:cNvPr id="7" name="Rounded Rectangle 6"/>
          <p:cNvSpPr/>
          <p:nvPr/>
        </p:nvSpPr>
        <p:spPr bwMode="auto">
          <a:xfrm>
            <a:off x="2843808" y="2085696"/>
            <a:ext cx="3456384" cy="97210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4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8" name="Rounded Rectangle 7"/>
          <p:cNvSpPr/>
          <p:nvPr/>
        </p:nvSpPr>
        <p:spPr bwMode="auto">
          <a:xfrm>
            <a:off x="1087913" y="2822282"/>
            <a:ext cx="2376264" cy="48605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10" name="Rounded Rectangle 9"/>
          <p:cNvSpPr/>
          <p:nvPr/>
        </p:nvSpPr>
        <p:spPr bwMode="auto">
          <a:xfrm>
            <a:off x="1265297" y="2949463"/>
            <a:ext cx="2376264" cy="48605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12" name="Rounded Rectangle 11"/>
          <p:cNvSpPr/>
          <p:nvPr/>
        </p:nvSpPr>
        <p:spPr bwMode="auto">
          <a:xfrm>
            <a:off x="4959660" y="1666934"/>
            <a:ext cx="2376264" cy="48605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13" name="Rounded Rectangle 12"/>
          <p:cNvSpPr/>
          <p:nvPr/>
        </p:nvSpPr>
        <p:spPr bwMode="auto">
          <a:xfrm>
            <a:off x="5112060" y="1781234"/>
            <a:ext cx="2376264" cy="48605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14" name="Rounded Rectangle 13"/>
          <p:cNvSpPr/>
          <p:nvPr/>
        </p:nvSpPr>
        <p:spPr bwMode="auto">
          <a:xfrm>
            <a:off x="5264460" y="1895534"/>
            <a:ext cx="2376264" cy="48605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Tree>
    <p:extLst>
      <p:ext uri="{BB962C8B-B14F-4D97-AF65-F5344CB8AC3E}">
        <p14:creationId xmlns:p14="http://schemas.microsoft.com/office/powerpoint/2010/main" val="3631535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MEF </a:t>
            </a:r>
            <a:r>
              <a:rPr lang="en-GB" b="1" dirty="0" smtClean="0"/>
              <a:t>composes</a:t>
            </a:r>
            <a:r>
              <a:rPr lang="en-GB" dirty="0" smtClean="0"/>
              <a:t> parts</a:t>
            </a:r>
            <a:endParaRPr lang="en-GB" b="1" dirty="0"/>
          </a:p>
        </p:txBody>
      </p:sp>
      <p:grpSp>
        <p:nvGrpSpPr>
          <p:cNvPr id="2" name="Group 1"/>
          <p:cNvGrpSpPr/>
          <p:nvPr/>
        </p:nvGrpSpPr>
        <p:grpSpPr>
          <a:xfrm rot="20585089">
            <a:off x="5128377" y="1099057"/>
            <a:ext cx="3135263" cy="951443"/>
            <a:chOff x="2267744" y="2469375"/>
            <a:chExt cx="3135263" cy="1268591"/>
          </a:xfrm>
        </p:grpSpPr>
        <p:sp>
          <p:nvSpPr>
            <p:cNvPr id="7" name="Rounded Rectangle 6"/>
            <p:cNvSpPr/>
            <p:nvPr/>
          </p:nvSpPr>
          <p:spPr bwMode="auto">
            <a:xfrm>
              <a:off x="2843808" y="2780928"/>
              <a:ext cx="1800200" cy="648072"/>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8" name="Rounded Rectangle 7"/>
            <p:cNvSpPr/>
            <p:nvPr/>
          </p:nvSpPr>
          <p:spPr bwMode="auto">
            <a:xfrm>
              <a:off x="2267744" y="3243917"/>
              <a:ext cx="858431" cy="32403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10" name="Rounded Rectangle 9"/>
            <p:cNvSpPr/>
            <p:nvPr/>
          </p:nvSpPr>
          <p:spPr bwMode="auto">
            <a:xfrm>
              <a:off x="2445128" y="3413930"/>
              <a:ext cx="858431" cy="32403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29" name="Rounded Rectangle 28"/>
            <p:cNvSpPr/>
            <p:nvPr/>
          </p:nvSpPr>
          <p:spPr bwMode="auto">
            <a:xfrm>
              <a:off x="4214792" y="2469375"/>
              <a:ext cx="858431" cy="32403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30" name="Rounded Rectangle 29"/>
            <p:cNvSpPr/>
            <p:nvPr/>
          </p:nvSpPr>
          <p:spPr bwMode="auto">
            <a:xfrm>
              <a:off x="4392176" y="2639388"/>
              <a:ext cx="858431" cy="32403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31" name="Rounded Rectangle 30"/>
            <p:cNvSpPr/>
            <p:nvPr/>
          </p:nvSpPr>
          <p:spPr bwMode="auto">
            <a:xfrm>
              <a:off x="4544576" y="2791788"/>
              <a:ext cx="858431" cy="32403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grpSp>
      <p:grpSp>
        <p:nvGrpSpPr>
          <p:cNvPr id="32" name="Group 31"/>
          <p:cNvGrpSpPr/>
          <p:nvPr/>
        </p:nvGrpSpPr>
        <p:grpSpPr>
          <a:xfrm rot="906127">
            <a:off x="1917059" y="1208175"/>
            <a:ext cx="2559199" cy="719719"/>
            <a:chOff x="2843808" y="2469375"/>
            <a:chExt cx="2559199" cy="959625"/>
          </a:xfrm>
        </p:grpSpPr>
        <p:sp>
          <p:nvSpPr>
            <p:cNvPr id="33" name="Rounded Rectangle 32"/>
            <p:cNvSpPr/>
            <p:nvPr/>
          </p:nvSpPr>
          <p:spPr bwMode="auto">
            <a:xfrm>
              <a:off x="2843808" y="2780928"/>
              <a:ext cx="1800200" cy="64807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36" name="Rounded Rectangle 35"/>
            <p:cNvSpPr/>
            <p:nvPr/>
          </p:nvSpPr>
          <p:spPr bwMode="auto">
            <a:xfrm>
              <a:off x="4214792" y="2469375"/>
              <a:ext cx="858431" cy="32403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37" name="Rounded Rectangle 36"/>
            <p:cNvSpPr/>
            <p:nvPr/>
          </p:nvSpPr>
          <p:spPr bwMode="auto">
            <a:xfrm>
              <a:off x="4392176" y="2639388"/>
              <a:ext cx="858431" cy="32403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38" name="Rounded Rectangle 37"/>
            <p:cNvSpPr/>
            <p:nvPr/>
          </p:nvSpPr>
          <p:spPr bwMode="auto">
            <a:xfrm>
              <a:off x="4544576" y="2791788"/>
              <a:ext cx="858431" cy="32403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grpSp>
      <p:grpSp>
        <p:nvGrpSpPr>
          <p:cNvPr id="39" name="Group 38"/>
          <p:cNvGrpSpPr/>
          <p:nvPr/>
        </p:nvGrpSpPr>
        <p:grpSpPr>
          <a:xfrm>
            <a:off x="3909039" y="651335"/>
            <a:ext cx="2805479" cy="823934"/>
            <a:chOff x="2267744" y="2469375"/>
            <a:chExt cx="2805479" cy="1098578"/>
          </a:xfrm>
        </p:grpSpPr>
        <p:sp>
          <p:nvSpPr>
            <p:cNvPr id="40" name="Rounded Rectangle 39"/>
            <p:cNvSpPr/>
            <p:nvPr/>
          </p:nvSpPr>
          <p:spPr bwMode="auto">
            <a:xfrm>
              <a:off x="2843808" y="2780928"/>
              <a:ext cx="1800200" cy="648072"/>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41" name="Rounded Rectangle 40"/>
            <p:cNvSpPr/>
            <p:nvPr/>
          </p:nvSpPr>
          <p:spPr bwMode="auto">
            <a:xfrm>
              <a:off x="2267744" y="3243917"/>
              <a:ext cx="858431" cy="32403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43" name="Rounded Rectangle 42"/>
            <p:cNvSpPr/>
            <p:nvPr/>
          </p:nvSpPr>
          <p:spPr bwMode="auto">
            <a:xfrm>
              <a:off x="4214792" y="2469375"/>
              <a:ext cx="858431" cy="32403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grpSp>
      <p:grpSp>
        <p:nvGrpSpPr>
          <p:cNvPr id="46" name="Group 45"/>
          <p:cNvGrpSpPr/>
          <p:nvPr/>
        </p:nvGrpSpPr>
        <p:grpSpPr>
          <a:xfrm rot="19010750">
            <a:off x="301486" y="903126"/>
            <a:ext cx="2982863" cy="823934"/>
            <a:chOff x="2267744" y="2469375"/>
            <a:chExt cx="2982863" cy="1098578"/>
          </a:xfrm>
        </p:grpSpPr>
        <p:sp>
          <p:nvSpPr>
            <p:cNvPr id="47" name="Rounded Rectangle 46"/>
            <p:cNvSpPr/>
            <p:nvPr/>
          </p:nvSpPr>
          <p:spPr bwMode="auto">
            <a:xfrm>
              <a:off x="2843808" y="2780928"/>
              <a:ext cx="1800200" cy="64807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48" name="Rounded Rectangle 47"/>
            <p:cNvSpPr/>
            <p:nvPr/>
          </p:nvSpPr>
          <p:spPr bwMode="auto">
            <a:xfrm>
              <a:off x="2267744" y="3243917"/>
              <a:ext cx="858431" cy="32403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50" name="Rounded Rectangle 49"/>
            <p:cNvSpPr/>
            <p:nvPr/>
          </p:nvSpPr>
          <p:spPr bwMode="auto">
            <a:xfrm>
              <a:off x="4214792" y="2469375"/>
              <a:ext cx="858431" cy="32403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51" name="Rounded Rectangle 50"/>
            <p:cNvSpPr/>
            <p:nvPr/>
          </p:nvSpPr>
          <p:spPr bwMode="auto">
            <a:xfrm>
              <a:off x="4392176" y="2639388"/>
              <a:ext cx="858431" cy="32403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grpSp>
      <p:grpSp>
        <p:nvGrpSpPr>
          <p:cNvPr id="55" name="Group 54"/>
          <p:cNvGrpSpPr/>
          <p:nvPr/>
        </p:nvGrpSpPr>
        <p:grpSpPr>
          <a:xfrm>
            <a:off x="546690" y="1059438"/>
            <a:ext cx="8057758" cy="1674331"/>
            <a:chOff x="792056" y="2156416"/>
            <a:chExt cx="7375100" cy="1560615"/>
          </a:xfrm>
        </p:grpSpPr>
        <p:sp>
          <p:nvSpPr>
            <p:cNvPr id="54" name="Rounded Rectangle 53"/>
            <p:cNvSpPr/>
            <p:nvPr/>
          </p:nvSpPr>
          <p:spPr bwMode="auto">
            <a:xfrm>
              <a:off x="792056" y="3282948"/>
              <a:ext cx="7368566" cy="432048"/>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Composition Engine</a:t>
              </a:r>
            </a:p>
          </p:txBody>
        </p:sp>
        <p:grpSp>
          <p:nvGrpSpPr>
            <p:cNvPr id="53" name="Group 52"/>
            <p:cNvGrpSpPr/>
            <p:nvPr/>
          </p:nvGrpSpPr>
          <p:grpSpPr>
            <a:xfrm>
              <a:off x="792056" y="2156416"/>
              <a:ext cx="7375100" cy="1560615"/>
              <a:chOff x="1013324" y="2343620"/>
              <a:chExt cx="6366988" cy="1013372"/>
            </a:xfrm>
          </p:grpSpPr>
          <p:cxnSp>
            <p:nvCxnSpPr>
              <p:cNvPr id="4" name="Straight Connector 3"/>
              <p:cNvCxnSpPr/>
              <p:nvPr/>
            </p:nvCxnSpPr>
            <p:spPr>
              <a:xfrm>
                <a:off x="1013324" y="2343620"/>
                <a:ext cx="0" cy="1013372"/>
              </a:xfrm>
              <a:prstGeom prst="line">
                <a:avLst/>
              </a:prstGeom>
              <a:ln/>
            </p:spPr>
            <p:style>
              <a:lnRef idx="1">
                <a:schemeClr val="accent3"/>
              </a:lnRef>
              <a:fillRef idx="3">
                <a:schemeClr val="accent3"/>
              </a:fillRef>
              <a:effectRef idx="2">
                <a:schemeClr val="accent3"/>
              </a:effectRef>
              <a:fontRef idx="minor">
                <a:schemeClr val="lt1"/>
              </a:fontRef>
            </p:style>
          </p:cxnSp>
          <p:cxnSp>
            <p:nvCxnSpPr>
              <p:cNvPr id="11" name="Straight Connector 10"/>
              <p:cNvCxnSpPr/>
              <p:nvPr/>
            </p:nvCxnSpPr>
            <p:spPr>
              <a:xfrm>
                <a:off x="1013324" y="3356992"/>
                <a:ext cx="6366988" cy="0"/>
              </a:xfrm>
              <a:prstGeom prst="line">
                <a:avLst/>
              </a:prstGeom>
              <a:ln/>
            </p:spPr>
            <p:style>
              <a:lnRef idx="1">
                <a:schemeClr val="accent3"/>
              </a:lnRef>
              <a:fillRef idx="3">
                <a:schemeClr val="accent3"/>
              </a:fillRef>
              <a:effectRef idx="2">
                <a:schemeClr val="accent3"/>
              </a:effectRef>
              <a:fontRef idx="minor">
                <a:schemeClr val="lt1"/>
              </a:fontRef>
            </p:style>
          </p:cxnSp>
          <p:cxnSp>
            <p:nvCxnSpPr>
              <p:cNvPr id="16" name="Straight Connector 15"/>
              <p:cNvCxnSpPr/>
              <p:nvPr/>
            </p:nvCxnSpPr>
            <p:spPr>
              <a:xfrm flipV="1">
                <a:off x="7380312" y="2343620"/>
                <a:ext cx="0" cy="1013372"/>
              </a:xfrm>
              <a:prstGeom prst="line">
                <a:avLst/>
              </a:prstGeom>
              <a:ln/>
            </p:spPr>
            <p:style>
              <a:lnRef idx="1">
                <a:schemeClr val="accent3"/>
              </a:lnRef>
              <a:fillRef idx="3">
                <a:schemeClr val="accent3"/>
              </a:fillRef>
              <a:effectRef idx="2">
                <a:schemeClr val="accent3"/>
              </a:effectRef>
              <a:fontRef idx="minor">
                <a:schemeClr val="lt1"/>
              </a:fontRef>
            </p:style>
          </p:cxnSp>
        </p:grpSp>
      </p:grpSp>
      <p:grpSp>
        <p:nvGrpSpPr>
          <p:cNvPr id="3" name="Group 2"/>
          <p:cNvGrpSpPr/>
          <p:nvPr/>
        </p:nvGrpSpPr>
        <p:grpSpPr>
          <a:xfrm>
            <a:off x="-540568" y="2193709"/>
            <a:ext cx="4514304" cy="2093624"/>
            <a:chOff x="-540568" y="2924944"/>
            <a:chExt cx="4514304" cy="2791499"/>
          </a:xfrm>
        </p:grpSpPr>
        <p:graphicFrame>
          <p:nvGraphicFramePr>
            <p:cNvPr id="57" name="Diagram 56"/>
            <p:cNvGraphicFramePr/>
            <p:nvPr>
              <p:extLst>
                <p:ext uri="{D42A27DB-BD31-4B8C-83A1-F6EECF244321}">
                  <p14:modId xmlns:p14="http://schemas.microsoft.com/office/powerpoint/2010/main" val="756901785"/>
                </p:ext>
              </p:extLst>
            </p:nvPr>
          </p:nvGraphicFramePr>
          <p:xfrm>
            <a:off x="-540568" y="2924944"/>
            <a:ext cx="3816424" cy="2791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 name="Rounded Rectangle 58"/>
            <p:cNvSpPr/>
            <p:nvPr/>
          </p:nvSpPr>
          <p:spPr bwMode="auto">
            <a:xfrm>
              <a:off x="2173536" y="4040796"/>
              <a:ext cx="1800200" cy="64807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grpSp>
      <p:grpSp>
        <p:nvGrpSpPr>
          <p:cNvPr id="88" name="Group 87"/>
          <p:cNvGrpSpPr/>
          <p:nvPr/>
        </p:nvGrpSpPr>
        <p:grpSpPr>
          <a:xfrm>
            <a:off x="2684902" y="3516650"/>
            <a:ext cx="2751194" cy="1304624"/>
            <a:chOff x="2684902" y="4688867"/>
            <a:chExt cx="2751194" cy="1739498"/>
          </a:xfrm>
        </p:grpSpPr>
        <p:sp>
          <p:nvSpPr>
            <p:cNvPr id="63" name="Rounded Rectangle 62"/>
            <p:cNvSpPr/>
            <p:nvPr/>
          </p:nvSpPr>
          <p:spPr bwMode="auto">
            <a:xfrm>
              <a:off x="3635896" y="4941168"/>
              <a:ext cx="1800200" cy="64807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64" name="Rounded Rectangle 63"/>
            <p:cNvSpPr/>
            <p:nvPr/>
          </p:nvSpPr>
          <p:spPr bwMode="auto">
            <a:xfrm>
              <a:off x="2684902" y="5780293"/>
              <a:ext cx="1800200" cy="648072"/>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cxnSp>
          <p:nvCxnSpPr>
            <p:cNvPr id="72" name="Curved Connector 71"/>
            <p:cNvCxnSpPr>
              <a:stCxn id="59" idx="2"/>
              <a:endCxn id="63" idx="0"/>
            </p:cNvCxnSpPr>
            <p:nvPr/>
          </p:nvCxnSpPr>
          <p:spPr>
            <a:xfrm rot="16200000" flipH="1">
              <a:off x="3678666" y="4083838"/>
              <a:ext cx="252300" cy="1462360"/>
            </a:xfrm>
            <a:prstGeom prst="curvedConnector3">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74" name="Curved Connector 73"/>
            <p:cNvCxnSpPr>
              <a:stCxn id="59" idx="2"/>
              <a:endCxn id="64" idx="0"/>
            </p:cNvCxnSpPr>
            <p:nvPr/>
          </p:nvCxnSpPr>
          <p:spPr>
            <a:xfrm rot="16200000" flipH="1">
              <a:off x="2783607" y="4978897"/>
              <a:ext cx="1091425" cy="511366"/>
            </a:xfrm>
            <a:prstGeom prst="curvedConnector3">
              <a:avLst>
                <a:gd name="adj1" fmla="val 50000"/>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89" name="Group 88"/>
          <p:cNvGrpSpPr/>
          <p:nvPr/>
        </p:nvGrpSpPr>
        <p:grpSpPr>
          <a:xfrm>
            <a:off x="5436096" y="3890351"/>
            <a:ext cx="2708219" cy="1074214"/>
            <a:chOff x="5436096" y="5187134"/>
            <a:chExt cx="2708219" cy="1432285"/>
          </a:xfrm>
        </p:grpSpPr>
        <p:sp>
          <p:nvSpPr>
            <p:cNvPr id="65" name="Rounded Rectangle 64"/>
            <p:cNvSpPr/>
            <p:nvPr/>
          </p:nvSpPr>
          <p:spPr bwMode="auto">
            <a:xfrm>
              <a:off x="6339122" y="5187134"/>
              <a:ext cx="1800200"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67" name="Rounded Rectangle 66"/>
            <p:cNvSpPr/>
            <p:nvPr/>
          </p:nvSpPr>
          <p:spPr bwMode="auto">
            <a:xfrm>
              <a:off x="6344115" y="5971347"/>
              <a:ext cx="1800200"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cxnSp>
          <p:nvCxnSpPr>
            <p:cNvPr id="76" name="Curved Connector 75"/>
            <p:cNvCxnSpPr>
              <a:stCxn id="63" idx="3"/>
              <a:endCxn id="65" idx="1"/>
            </p:cNvCxnSpPr>
            <p:nvPr/>
          </p:nvCxnSpPr>
          <p:spPr>
            <a:xfrm>
              <a:off x="5436096" y="5265204"/>
              <a:ext cx="903026" cy="245966"/>
            </a:xfrm>
            <a:prstGeom prst="curvedConnector3">
              <a:avLst>
                <a:gd name="adj1" fmla="val 50000"/>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79" name="Curved Connector 78"/>
            <p:cNvCxnSpPr>
              <a:stCxn id="63" idx="3"/>
              <a:endCxn id="67" idx="1"/>
            </p:cNvCxnSpPr>
            <p:nvPr/>
          </p:nvCxnSpPr>
          <p:spPr>
            <a:xfrm>
              <a:off x="5436096" y="5265204"/>
              <a:ext cx="908019" cy="1030179"/>
            </a:xfrm>
            <a:prstGeom prst="curvedConnector3">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26412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290">
                                          <p:stCondLst>
                                            <p:cond delay="0"/>
                                          </p:stCondLst>
                                        </p:cTn>
                                        <p:tgtEl>
                                          <p:spTgt spid="32"/>
                                        </p:tgtEl>
                                      </p:cBhvr>
                                    </p:animEffect>
                                    <p:anim calcmode="lin" valueType="num">
                                      <p:cBhvr>
                                        <p:cTn id="8"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13" dur="13">
                                          <p:stCondLst>
                                            <p:cond delay="325"/>
                                          </p:stCondLst>
                                        </p:cTn>
                                        <p:tgtEl>
                                          <p:spTgt spid="32"/>
                                        </p:tgtEl>
                                      </p:cBhvr>
                                      <p:to x="100000" y="60000"/>
                                    </p:animScale>
                                    <p:animScale>
                                      <p:cBhvr>
                                        <p:cTn id="14" dur="83" decel="50000">
                                          <p:stCondLst>
                                            <p:cond delay="338"/>
                                          </p:stCondLst>
                                        </p:cTn>
                                        <p:tgtEl>
                                          <p:spTgt spid="32"/>
                                        </p:tgtEl>
                                      </p:cBhvr>
                                      <p:to x="100000" y="100000"/>
                                    </p:animScale>
                                    <p:animScale>
                                      <p:cBhvr>
                                        <p:cTn id="15" dur="13">
                                          <p:stCondLst>
                                            <p:cond delay="656"/>
                                          </p:stCondLst>
                                        </p:cTn>
                                        <p:tgtEl>
                                          <p:spTgt spid="32"/>
                                        </p:tgtEl>
                                      </p:cBhvr>
                                      <p:to x="100000" y="80000"/>
                                    </p:animScale>
                                    <p:animScale>
                                      <p:cBhvr>
                                        <p:cTn id="16" dur="83" decel="50000">
                                          <p:stCondLst>
                                            <p:cond delay="669"/>
                                          </p:stCondLst>
                                        </p:cTn>
                                        <p:tgtEl>
                                          <p:spTgt spid="32"/>
                                        </p:tgtEl>
                                      </p:cBhvr>
                                      <p:to x="100000" y="100000"/>
                                    </p:animScale>
                                    <p:animScale>
                                      <p:cBhvr>
                                        <p:cTn id="17" dur="13">
                                          <p:stCondLst>
                                            <p:cond delay="821"/>
                                          </p:stCondLst>
                                        </p:cTn>
                                        <p:tgtEl>
                                          <p:spTgt spid="32"/>
                                        </p:tgtEl>
                                      </p:cBhvr>
                                      <p:to x="100000" y="90000"/>
                                    </p:animScale>
                                    <p:animScale>
                                      <p:cBhvr>
                                        <p:cTn id="18" dur="83" decel="50000">
                                          <p:stCondLst>
                                            <p:cond delay="834"/>
                                          </p:stCondLst>
                                        </p:cTn>
                                        <p:tgtEl>
                                          <p:spTgt spid="32"/>
                                        </p:tgtEl>
                                      </p:cBhvr>
                                      <p:to x="100000" y="100000"/>
                                    </p:animScale>
                                    <p:animScale>
                                      <p:cBhvr>
                                        <p:cTn id="19" dur="13">
                                          <p:stCondLst>
                                            <p:cond delay="904"/>
                                          </p:stCondLst>
                                        </p:cTn>
                                        <p:tgtEl>
                                          <p:spTgt spid="32"/>
                                        </p:tgtEl>
                                      </p:cBhvr>
                                      <p:to x="100000" y="95000"/>
                                    </p:animScale>
                                    <p:animScale>
                                      <p:cBhvr>
                                        <p:cTn id="20" dur="83" decel="50000">
                                          <p:stCondLst>
                                            <p:cond delay="917"/>
                                          </p:stCondLst>
                                        </p:cTn>
                                        <p:tgtEl>
                                          <p:spTgt spid="32"/>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down)">
                                      <p:cBhvr>
                                        <p:cTn id="24" dur="290">
                                          <p:stCondLst>
                                            <p:cond delay="0"/>
                                          </p:stCondLst>
                                        </p:cTn>
                                        <p:tgtEl>
                                          <p:spTgt spid="46"/>
                                        </p:tgtEl>
                                      </p:cBhvr>
                                    </p:animEffect>
                                    <p:anim calcmode="lin" valueType="num">
                                      <p:cBhvr>
                                        <p:cTn id="25" dur="911"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46"/>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46"/>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46"/>
                                        </p:tgtEl>
                                        <p:attrNameLst>
                                          <p:attrName>ppt_y</p:attrName>
                                        </p:attrNameLst>
                                      </p:cBhvr>
                                      <p:tavLst>
                                        <p:tav tm="0" fmla="#ppt_y-sin(pi*$)/81">
                                          <p:val>
                                            <p:fltVal val="0"/>
                                          </p:val>
                                        </p:tav>
                                        <p:tav tm="100000">
                                          <p:val>
                                            <p:fltVal val="1"/>
                                          </p:val>
                                        </p:tav>
                                      </p:tavLst>
                                    </p:anim>
                                    <p:animScale>
                                      <p:cBhvr>
                                        <p:cTn id="30" dur="13">
                                          <p:stCondLst>
                                            <p:cond delay="325"/>
                                          </p:stCondLst>
                                        </p:cTn>
                                        <p:tgtEl>
                                          <p:spTgt spid="46"/>
                                        </p:tgtEl>
                                      </p:cBhvr>
                                      <p:to x="100000" y="60000"/>
                                    </p:animScale>
                                    <p:animScale>
                                      <p:cBhvr>
                                        <p:cTn id="31" dur="83" decel="50000">
                                          <p:stCondLst>
                                            <p:cond delay="338"/>
                                          </p:stCondLst>
                                        </p:cTn>
                                        <p:tgtEl>
                                          <p:spTgt spid="46"/>
                                        </p:tgtEl>
                                      </p:cBhvr>
                                      <p:to x="100000" y="100000"/>
                                    </p:animScale>
                                    <p:animScale>
                                      <p:cBhvr>
                                        <p:cTn id="32" dur="13">
                                          <p:stCondLst>
                                            <p:cond delay="656"/>
                                          </p:stCondLst>
                                        </p:cTn>
                                        <p:tgtEl>
                                          <p:spTgt spid="46"/>
                                        </p:tgtEl>
                                      </p:cBhvr>
                                      <p:to x="100000" y="80000"/>
                                    </p:animScale>
                                    <p:animScale>
                                      <p:cBhvr>
                                        <p:cTn id="33" dur="83" decel="50000">
                                          <p:stCondLst>
                                            <p:cond delay="669"/>
                                          </p:stCondLst>
                                        </p:cTn>
                                        <p:tgtEl>
                                          <p:spTgt spid="46"/>
                                        </p:tgtEl>
                                      </p:cBhvr>
                                      <p:to x="100000" y="100000"/>
                                    </p:animScale>
                                    <p:animScale>
                                      <p:cBhvr>
                                        <p:cTn id="34" dur="13">
                                          <p:stCondLst>
                                            <p:cond delay="821"/>
                                          </p:stCondLst>
                                        </p:cTn>
                                        <p:tgtEl>
                                          <p:spTgt spid="46"/>
                                        </p:tgtEl>
                                      </p:cBhvr>
                                      <p:to x="100000" y="90000"/>
                                    </p:animScale>
                                    <p:animScale>
                                      <p:cBhvr>
                                        <p:cTn id="35" dur="83" decel="50000">
                                          <p:stCondLst>
                                            <p:cond delay="834"/>
                                          </p:stCondLst>
                                        </p:cTn>
                                        <p:tgtEl>
                                          <p:spTgt spid="46"/>
                                        </p:tgtEl>
                                      </p:cBhvr>
                                      <p:to x="100000" y="100000"/>
                                    </p:animScale>
                                    <p:animScale>
                                      <p:cBhvr>
                                        <p:cTn id="36" dur="13">
                                          <p:stCondLst>
                                            <p:cond delay="904"/>
                                          </p:stCondLst>
                                        </p:cTn>
                                        <p:tgtEl>
                                          <p:spTgt spid="46"/>
                                        </p:tgtEl>
                                      </p:cBhvr>
                                      <p:to x="100000" y="95000"/>
                                    </p:animScale>
                                    <p:animScale>
                                      <p:cBhvr>
                                        <p:cTn id="37" dur="83" decel="50000">
                                          <p:stCondLst>
                                            <p:cond delay="917"/>
                                          </p:stCondLst>
                                        </p:cTn>
                                        <p:tgtEl>
                                          <p:spTgt spid="46"/>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290">
                                          <p:stCondLst>
                                            <p:cond delay="0"/>
                                          </p:stCondLst>
                                        </p:cTn>
                                        <p:tgtEl>
                                          <p:spTgt spid="39"/>
                                        </p:tgtEl>
                                      </p:cBhvr>
                                    </p:animEffect>
                                    <p:anim calcmode="lin" valueType="num">
                                      <p:cBhvr>
                                        <p:cTn id="42" dur="911"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39"/>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39"/>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39"/>
                                        </p:tgtEl>
                                        <p:attrNameLst>
                                          <p:attrName>ppt_y</p:attrName>
                                        </p:attrNameLst>
                                      </p:cBhvr>
                                      <p:tavLst>
                                        <p:tav tm="0" fmla="#ppt_y-sin(pi*$)/81">
                                          <p:val>
                                            <p:fltVal val="0"/>
                                          </p:val>
                                        </p:tav>
                                        <p:tav tm="100000">
                                          <p:val>
                                            <p:fltVal val="1"/>
                                          </p:val>
                                        </p:tav>
                                      </p:tavLst>
                                    </p:anim>
                                    <p:animScale>
                                      <p:cBhvr>
                                        <p:cTn id="47" dur="13">
                                          <p:stCondLst>
                                            <p:cond delay="325"/>
                                          </p:stCondLst>
                                        </p:cTn>
                                        <p:tgtEl>
                                          <p:spTgt spid="39"/>
                                        </p:tgtEl>
                                      </p:cBhvr>
                                      <p:to x="100000" y="60000"/>
                                    </p:animScale>
                                    <p:animScale>
                                      <p:cBhvr>
                                        <p:cTn id="48" dur="83" decel="50000">
                                          <p:stCondLst>
                                            <p:cond delay="338"/>
                                          </p:stCondLst>
                                        </p:cTn>
                                        <p:tgtEl>
                                          <p:spTgt spid="39"/>
                                        </p:tgtEl>
                                      </p:cBhvr>
                                      <p:to x="100000" y="100000"/>
                                    </p:animScale>
                                    <p:animScale>
                                      <p:cBhvr>
                                        <p:cTn id="49" dur="13">
                                          <p:stCondLst>
                                            <p:cond delay="656"/>
                                          </p:stCondLst>
                                        </p:cTn>
                                        <p:tgtEl>
                                          <p:spTgt spid="39"/>
                                        </p:tgtEl>
                                      </p:cBhvr>
                                      <p:to x="100000" y="80000"/>
                                    </p:animScale>
                                    <p:animScale>
                                      <p:cBhvr>
                                        <p:cTn id="50" dur="83" decel="50000">
                                          <p:stCondLst>
                                            <p:cond delay="669"/>
                                          </p:stCondLst>
                                        </p:cTn>
                                        <p:tgtEl>
                                          <p:spTgt spid="39"/>
                                        </p:tgtEl>
                                      </p:cBhvr>
                                      <p:to x="100000" y="100000"/>
                                    </p:animScale>
                                    <p:animScale>
                                      <p:cBhvr>
                                        <p:cTn id="51" dur="13">
                                          <p:stCondLst>
                                            <p:cond delay="821"/>
                                          </p:stCondLst>
                                        </p:cTn>
                                        <p:tgtEl>
                                          <p:spTgt spid="39"/>
                                        </p:tgtEl>
                                      </p:cBhvr>
                                      <p:to x="100000" y="90000"/>
                                    </p:animScale>
                                    <p:animScale>
                                      <p:cBhvr>
                                        <p:cTn id="52" dur="83" decel="50000">
                                          <p:stCondLst>
                                            <p:cond delay="834"/>
                                          </p:stCondLst>
                                        </p:cTn>
                                        <p:tgtEl>
                                          <p:spTgt spid="39"/>
                                        </p:tgtEl>
                                      </p:cBhvr>
                                      <p:to x="100000" y="100000"/>
                                    </p:animScale>
                                    <p:animScale>
                                      <p:cBhvr>
                                        <p:cTn id="53" dur="13">
                                          <p:stCondLst>
                                            <p:cond delay="904"/>
                                          </p:stCondLst>
                                        </p:cTn>
                                        <p:tgtEl>
                                          <p:spTgt spid="39"/>
                                        </p:tgtEl>
                                      </p:cBhvr>
                                      <p:to x="100000" y="95000"/>
                                    </p:animScale>
                                    <p:animScale>
                                      <p:cBhvr>
                                        <p:cTn id="54" dur="83" decel="50000">
                                          <p:stCondLst>
                                            <p:cond delay="917"/>
                                          </p:stCondLst>
                                        </p:cTn>
                                        <p:tgtEl>
                                          <p:spTgt spid="39"/>
                                        </p:tgtEl>
                                      </p:cBhvr>
                                      <p:to x="100000" y="100000"/>
                                    </p:animScale>
                                  </p:childTnLst>
                                </p:cTn>
                              </p:par>
                            </p:childTnLst>
                          </p:cTn>
                        </p:par>
                        <p:par>
                          <p:cTn id="55" fill="hold">
                            <p:stCondLst>
                              <p:cond delay="3000"/>
                            </p:stCondLst>
                            <p:childTnLst>
                              <p:par>
                                <p:cTn id="56" presetID="26" presetClass="entr" presetSubtype="0"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290">
                                          <p:stCondLst>
                                            <p:cond delay="0"/>
                                          </p:stCondLst>
                                        </p:cTn>
                                        <p:tgtEl>
                                          <p:spTgt spid="2"/>
                                        </p:tgtEl>
                                      </p:cBhvr>
                                    </p:animEffect>
                                    <p:anim calcmode="lin" valueType="num">
                                      <p:cBhvr>
                                        <p:cTn id="59"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64" dur="13">
                                          <p:stCondLst>
                                            <p:cond delay="325"/>
                                          </p:stCondLst>
                                        </p:cTn>
                                        <p:tgtEl>
                                          <p:spTgt spid="2"/>
                                        </p:tgtEl>
                                      </p:cBhvr>
                                      <p:to x="100000" y="60000"/>
                                    </p:animScale>
                                    <p:animScale>
                                      <p:cBhvr>
                                        <p:cTn id="65" dur="83" decel="50000">
                                          <p:stCondLst>
                                            <p:cond delay="338"/>
                                          </p:stCondLst>
                                        </p:cTn>
                                        <p:tgtEl>
                                          <p:spTgt spid="2"/>
                                        </p:tgtEl>
                                      </p:cBhvr>
                                      <p:to x="100000" y="100000"/>
                                    </p:animScale>
                                    <p:animScale>
                                      <p:cBhvr>
                                        <p:cTn id="66" dur="13">
                                          <p:stCondLst>
                                            <p:cond delay="656"/>
                                          </p:stCondLst>
                                        </p:cTn>
                                        <p:tgtEl>
                                          <p:spTgt spid="2"/>
                                        </p:tgtEl>
                                      </p:cBhvr>
                                      <p:to x="100000" y="80000"/>
                                    </p:animScale>
                                    <p:animScale>
                                      <p:cBhvr>
                                        <p:cTn id="67" dur="83" decel="50000">
                                          <p:stCondLst>
                                            <p:cond delay="669"/>
                                          </p:stCondLst>
                                        </p:cTn>
                                        <p:tgtEl>
                                          <p:spTgt spid="2"/>
                                        </p:tgtEl>
                                      </p:cBhvr>
                                      <p:to x="100000" y="100000"/>
                                    </p:animScale>
                                    <p:animScale>
                                      <p:cBhvr>
                                        <p:cTn id="68" dur="13">
                                          <p:stCondLst>
                                            <p:cond delay="821"/>
                                          </p:stCondLst>
                                        </p:cTn>
                                        <p:tgtEl>
                                          <p:spTgt spid="2"/>
                                        </p:tgtEl>
                                      </p:cBhvr>
                                      <p:to x="100000" y="90000"/>
                                    </p:animScale>
                                    <p:animScale>
                                      <p:cBhvr>
                                        <p:cTn id="69" dur="83" decel="50000">
                                          <p:stCondLst>
                                            <p:cond delay="834"/>
                                          </p:stCondLst>
                                        </p:cTn>
                                        <p:tgtEl>
                                          <p:spTgt spid="2"/>
                                        </p:tgtEl>
                                      </p:cBhvr>
                                      <p:to x="100000" y="100000"/>
                                    </p:animScale>
                                    <p:animScale>
                                      <p:cBhvr>
                                        <p:cTn id="70" dur="13">
                                          <p:stCondLst>
                                            <p:cond delay="904"/>
                                          </p:stCondLst>
                                        </p:cTn>
                                        <p:tgtEl>
                                          <p:spTgt spid="2"/>
                                        </p:tgtEl>
                                      </p:cBhvr>
                                      <p:to x="100000" y="95000"/>
                                    </p:animScale>
                                    <p:animScale>
                                      <p:cBhvr>
                                        <p:cTn id="71" dur="83" decel="50000">
                                          <p:stCondLst>
                                            <p:cond delay="917"/>
                                          </p:stCondLst>
                                        </p:cTn>
                                        <p:tgtEl>
                                          <p:spTgt spid="2"/>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fade">
                                      <p:cBhvr>
                                        <p:cTn id="81" dur="500"/>
                                        <p:tgtEl>
                                          <p:spTgt spid="88"/>
                                        </p:tgtEl>
                                      </p:cBhvr>
                                    </p:animEffec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which parts </a:t>
            </a:r>
            <a:r>
              <a:rPr lang="en-GB" b="1" dirty="0" smtClean="0"/>
              <a:t>compose </a:t>
            </a:r>
            <a:r>
              <a:rPr lang="en-GB" dirty="0" smtClean="0"/>
              <a:t>together?</a:t>
            </a:r>
            <a:endParaRPr lang="en-GB" dirty="0"/>
          </a:p>
        </p:txBody>
      </p:sp>
      <p:grpSp>
        <p:nvGrpSpPr>
          <p:cNvPr id="39" name="Group 38"/>
          <p:cNvGrpSpPr/>
          <p:nvPr/>
        </p:nvGrpSpPr>
        <p:grpSpPr>
          <a:xfrm>
            <a:off x="755577" y="587143"/>
            <a:ext cx="6552811" cy="1768583"/>
            <a:chOff x="755576" y="782858"/>
            <a:chExt cx="6552811" cy="2358110"/>
          </a:xfrm>
        </p:grpSpPr>
        <p:sp>
          <p:nvSpPr>
            <p:cNvPr id="7" name="Rounded Rectangle 6"/>
            <p:cNvSpPr/>
            <p:nvPr/>
          </p:nvSpPr>
          <p:spPr bwMode="auto">
            <a:xfrm>
              <a:off x="2511471" y="1341207"/>
              <a:ext cx="3456384" cy="129614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6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8" name="Rounded Rectangle 7"/>
            <p:cNvSpPr/>
            <p:nvPr/>
          </p:nvSpPr>
          <p:spPr bwMode="auto">
            <a:xfrm>
              <a:off x="755576" y="2323322"/>
              <a:ext cx="2376264" cy="64807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10" name="Rounded Rectangle 9"/>
            <p:cNvSpPr/>
            <p:nvPr/>
          </p:nvSpPr>
          <p:spPr bwMode="auto">
            <a:xfrm>
              <a:off x="932960" y="2492896"/>
              <a:ext cx="2376264" cy="64807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12" name="Rounded Rectangle 11"/>
            <p:cNvSpPr/>
            <p:nvPr/>
          </p:nvSpPr>
          <p:spPr bwMode="auto">
            <a:xfrm>
              <a:off x="4627323" y="782858"/>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13" name="Rounded Rectangle 12"/>
            <p:cNvSpPr/>
            <p:nvPr/>
          </p:nvSpPr>
          <p:spPr bwMode="auto">
            <a:xfrm>
              <a:off x="4779723" y="935258"/>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14" name="Rounded Rectangle 13"/>
            <p:cNvSpPr/>
            <p:nvPr/>
          </p:nvSpPr>
          <p:spPr bwMode="auto">
            <a:xfrm>
              <a:off x="4932123" y="1087658"/>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grpSp>
      <p:grpSp>
        <p:nvGrpSpPr>
          <p:cNvPr id="40" name="Group 39"/>
          <p:cNvGrpSpPr/>
          <p:nvPr/>
        </p:nvGrpSpPr>
        <p:grpSpPr>
          <a:xfrm>
            <a:off x="2511471" y="3191679"/>
            <a:ext cx="4320480" cy="1162270"/>
            <a:chOff x="2843808" y="4255571"/>
            <a:chExt cx="4320480" cy="1549693"/>
          </a:xfrm>
        </p:grpSpPr>
        <p:sp>
          <p:nvSpPr>
            <p:cNvPr id="29" name="Rounded Rectangle 28"/>
            <p:cNvSpPr/>
            <p:nvPr/>
          </p:nvSpPr>
          <p:spPr bwMode="auto">
            <a:xfrm>
              <a:off x="2843808" y="4509120"/>
              <a:ext cx="3456384" cy="129614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6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34" name="Rounded Rectangle 33"/>
            <p:cNvSpPr/>
            <p:nvPr/>
          </p:nvSpPr>
          <p:spPr bwMode="auto">
            <a:xfrm>
              <a:off x="4788024" y="4255571"/>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grpSp>
      <p:grpSp>
        <p:nvGrpSpPr>
          <p:cNvPr id="41" name="Group 40"/>
          <p:cNvGrpSpPr/>
          <p:nvPr/>
        </p:nvGrpSpPr>
        <p:grpSpPr>
          <a:xfrm>
            <a:off x="2121093" y="1923677"/>
            <a:ext cx="3522727" cy="1268000"/>
            <a:chOff x="2121092" y="2564904"/>
            <a:chExt cx="3522727" cy="1690667"/>
          </a:xfrm>
        </p:grpSpPr>
        <p:cxnSp>
          <p:nvCxnSpPr>
            <p:cNvPr id="36" name="Curved Connector 35"/>
            <p:cNvCxnSpPr>
              <a:stCxn id="10" idx="2"/>
              <a:endCxn id="34" idx="0"/>
            </p:cNvCxnSpPr>
            <p:nvPr/>
          </p:nvCxnSpPr>
          <p:spPr>
            <a:xfrm rot="16200000" flipH="1">
              <a:off x="3325154" y="1936905"/>
              <a:ext cx="1114603" cy="3522727"/>
            </a:xfrm>
            <a:prstGeom prst="curvedConnector3">
              <a:avLst>
                <a:gd name="adj1" fmla="val 50000"/>
              </a:avLst>
            </a:prstGeom>
            <a:ln w="57150">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4145153" y="2564904"/>
              <a:ext cx="476092" cy="1641474"/>
            </a:xfrm>
            <a:prstGeom prst="rect">
              <a:avLst/>
            </a:prstGeom>
            <a:noFill/>
          </p:spPr>
          <p:txBody>
            <a:bodyPr wrap="none" lIns="0" tIns="0" rIns="0" bIns="0" rtlCol="0">
              <a:spAutoFit/>
            </a:bodyPr>
            <a:lstStyle/>
            <a:p>
              <a:r>
                <a:rPr lang="en-GB" sz="8000" b="1" dirty="0" smtClean="0">
                  <a:gradFill>
                    <a:gsLst>
                      <a:gs pos="0">
                        <a:schemeClr val="tx1"/>
                      </a:gs>
                      <a:gs pos="86000">
                        <a:schemeClr val="tx1"/>
                      </a:gs>
                    </a:gsLst>
                    <a:lin ang="5400000" scaled="0"/>
                  </a:gradFill>
                </a:rPr>
                <a:t>?</a:t>
              </a:r>
            </a:p>
          </p:txBody>
        </p:sp>
      </p:grpSp>
      <p:graphicFrame>
        <p:nvGraphicFramePr>
          <p:cNvPr id="2" name="Table 1"/>
          <p:cNvGraphicFramePr>
            <a:graphicFrameLocks noGrp="1"/>
          </p:cNvGraphicFramePr>
          <p:nvPr>
            <p:extLst>
              <p:ext uri="{D42A27DB-BD31-4B8C-83A1-F6EECF244321}">
                <p14:modId xmlns:p14="http://schemas.microsoft.com/office/powerpoint/2010/main" val="964034108"/>
              </p:ext>
            </p:extLst>
          </p:nvPr>
        </p:nvGraphicFramePr>
        <p:xfrm>
          <a:off x="6660232" y="3435846"/>
          <a:ext cx="1967880" cy="1691640"/>
        </p:xfrm>
        <a:graphic>
          <a:graphicData uri="http://schemas.openxmlformats.org/drawingml/2006/table">
            <a:tbl>
              <a:tblPr firstRow="1" bandRow="1">
                <a:tableStyleId>{5C22544A-7EE6-4342-B048-85BDC9FD1C3A}</a:tableStyleId>
              </a:tblPr>
              <a:tblGrid>
                <a:gridCol w="1967880"/>
              </a:tblGrid>
              <a:tr h="278130">
                <a:tc>
                  <a:txBody>
                    <a:bodyPr/>
                    <a:lstStyle/>
                    <a:p>
                      <a:r>
                        <a:rPr lang="en-GB" sz="1400" dirty="0" smtClean="0"/>
                        <a:t>Contract</a:t>
                      </a:r>
                      <a:endParaRPr lang="en-GB" sz="1400" dirty="0"/>
                    </a:p>
                  </a:txBody>
                  <a:tcPr marT="34290" marB="34290"/>
                </a:tc>
              </a:tr>
              <a:tr h="278130">
                <a:tc>
                  <a:txBody>
                    <a:bodyPr/>
                    <a:lstStyle/>
                    <a:p>
                      <a:r>
                        <a:rPr lang="en-GB" sz="1400" dirty="0" smtClean="0"/>
                        <a:t>Name</a:t>
                      </a:r>
                      <a:endParaRPr lang="en-GB" sz="1400" dirty="0"/>
                    </a:p>
                  </a:txBody>
                  <a:tcPr marT="34290" marB="34290"/>
                </a:tc>
              </a:tr>
              <a:tr h="278130">
                <a:tc>
                  <a:txBody>
                    <a:bodyPr/>
                    <a:lstStyle/>
                    <a:p>
                      <a:r>
                        <a:rPr lang="en-GB" sz="1400" dirty="0" smtClean="0"/>
                        <a:t>Cardinality</a:t>
                      </a:r>
                      <a:endParaRPr lang="en-GB" sz="1400" dirty="0"/>
                    </a:p>
                  </a:txBody>
                  <a:tcPr marT="34290" marB="34290"/>
                </a:tc>
              </a:tr>
              <a:tr h="278130">
                <a:tc>
                  <a:txBody>
                    <a:bodyPr/>
                    <a:lstStyle/>
                    <a:p>
                      <a:r>
                        <a:rPr lang="en-GB" sz="1400" dirty="0" smtClean="0"/>
                        <a:t>Shared</a:t>
                      </a:r>
                      <a:endParaRPr lang="en-GB" sz="1400" dirty="0"/>
                    </a:p>
                  </a:txBody>
                  <a:tcPr marT="34290" marB="34290"/>
                </a:tc>
              </a:tr>
              <a:tr h="278130">
                <a:tc>
                  <a:txBody>
                    <a:bodyPr/>
                    <a:lstStyle/>
                    <a:p>
                      <a:r>
                        <a:rPr lang="en-GB" sz="1400" dirty="0" err="1" smtClean="0"/>
                        <a:t>Recomposable</a:t>
                      </a:r>
                      <a:endParaRPr lang="en-GB" sz="1400" dirty="0"/>
                    </a:p>
                  </a:txBody>
                  <a:tcPr marT="34290" marB="34290"/>
                </a:tc>
              </a:tr>
              <a:tr h="278130">
                <a:tc>
                  <a:txBody>
                    <a:bodyPr/>
                    <a:lstStyle/>
                    <a:p>
                      <a:r>
                        <a:rPr lang="en-GB" sz="1400" dirty="0" smtClean="0"/>
                        <a:t>Metadata</a:t>
                      </a:r>
                      <a:endParaRPr lang="en-GB" sz="1400" dirty="0"/>
                    </a:p>
                  </a:txBody>
                  <a:tcPr marT="34290" marB="34290"/>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63077476"/>
              </p:ext>
            </p:extLst>
          </p:nvPr>
        </p:nvGraphicFramePr>
        <p:xfrm>
          <a:off x="971600" y="2323326"/>
          <a:ext cx="1967880" cy="1127760"/>
        </p:xfrm>
        <a:graphic>
          <a:graphicData uri="http://schemas.openxmlformats.org/drawingml/2006/table">
            <a:tbl>
              <a:tblPr firstRow="1" bandRow="1">
                <a:tableStyleId>{21E4AEA4-8DFA-4A89-87EB-49C32662AFE0}</a:tableStyleId>
              </a:tblPr>
              <a:tblGrid>
                <a:gridCol w="1967880"/>
              </a:tblGrid>
              <a:tr h="278130">
                <a:tc>
                  <a:txBody>
                    <a:bodyPr/>
                    <a:lstStyle/>
                    <a:p>
                      <a:r>
                        <a:rPr lang="en-GB" sz="1400" dirty="0" smtClean="0"/>
                        <a:t>Contract</a:t>
                      </a:r>
                      <a:endParaRPr lang="en-GB" sz="1400" dirty="0"/>
                    </a:p>
                  </a:txBody>
                  <a:tcPr marT="34290" marB="34290"/>
                </a:tc>
              </a:tr>
              <a:tr h="278130">
                <a:tc>
                  <a:txBody>
                    <a:bodyPr/>
                    <a:lstStyle/>
                    <a:p>
                      <a:r>
                        <a:rPr lang="en-GB" sz="1400" dirty="0" smtClean="0"/>
                        <a:t>Name</a:t>
                      </a:r>
                      <a:endParaRPr lang="en-GB" sz="1400" dirty="0"/>
                    </a:p>
                  </a:txBody>
                  <a:tcPr marT="34290" marB="34290"/>
                </a:tc>
              </a:tr>
              <a:tr h="278130">
                <a:tc>
                  <a:txBody>
                    <a:bodyPr/>
                    <a:lstStyle/>
                    <a:p>
                      <a:r>
                        <a:rPr lang="en-GB" sz="1400" dirty="0" smtClean="0"/>
                        <a:t>Shared</a:t>
                      </a:r>
                      <a:endParaRPr lang="en-GB" sz="1400" dirty="0"/>
                    </a:p>
                  </a:txBody>
                  <a:tcPr marT="34290" marB="34290"/>
                </a:tc>
              </a:tr>
              <a:tr h="278130">
                <a:tc>
                  <a:txBody>
                    <a:bodyPr/>
                    <a:lstStyle/>
                    <a:p>
                      <a:r>
                        <a:rPr lang="en-GB" sz="1400" dirty="0" smtClean="0"/>
                        <a:t>Metadata</a:t>
                      </a:r>
                      <a:endParaRPr lang="en-GB" sz="1400" dirty="0"/>
                    </a:p>
                  </a:txBody>
                  <a:tcPr marT="34290" marB="34290"/>
                </a:tc>
              </a:tr>
            </a:tbl>
          </a:graphicData>
        </a:graphic>
      </p:graphicFrame>
    </p:spTree>
    <p:extLst>
      <p:ext uri="{BB962C8B-B14F-4D97-AF65-F5344CB8AC3E}">
        <p14:creationId xmlns:p14="http://schemas.microsoft.com/office/powerpoint/2010/main" val="1640455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14348" y="1928809"/>
            <a:ext cx="7772400" cy="1021556"/>
          </a:xfrm>
        </p:spPr>
        <p:txBody>
          <a:bodyPr/>
          <a:lstStyle/>
          <a:p>
            <a:r>
              <a:rPr lang="en-GB" dirty="0" smtClean="0"/>
              <a:t>matching imports to exports</a:t>
            </a:r>
            <a:endParaRPr lang="en-GB" dirty="0"/>
          </a:p>
        </p:txBody>
      </p:sp>
    </p:spTree>
    <p:extLst>
      <p:ext uri="{BB962C8B-B14F-4D97-AF65-F5344CB8AC3E}">
        <p14:creationId xmlns:p14="http://schemas.microsoft.com/office/powerpoint/2010/main" val="407878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parts &amp; part definitions</a:t>
            </a:r>
            <a:endParaRPr lang="en-GB" dirty="0"/>
          </a:p>
        </p:txBody>
      </p:sp>
      <p:sp>
        <p:nvSpPr>
          <p:cNvPr id="25" name="Content Placeholder 24"/>
          <p:cNvSpPr>
            <a:spLocks noGrp="1"/>
          </p:cNvSpPr>
          <p:nvPr>
            <p:ph idx="4294967295"/>
          </p:nvPr>
        </p:nvSpPr>
        <p:spPr>
          <a:xfrm>
            <a:off x="381000" y="3327400"/>
            <a:ext cx="8382000" cy="1044575"/>
          </a:xfrm>
        </p:spPr>
        <p:txBody>
          <a:bodyPr>
            <a:noAutofit/>
          </a:bodyPr>
          <a:lstStyle/>
          <a:p>
            <a:r>
              <a:rPr lang="en-GB" sz="2800" b="1" dirty="0" err="1" smtClean="0"/>
              <a:t>PartDefinition</a:t>
            </a:r>
            <a:r>
              <a:rPr lang="en-GB" sz="2800" dirty="0" smtClean="0"/>
              <a:t> is a </a:t>
            </a:r>
            <a:r>
              <a:rPr lang="en-GB" sz="2800" i="1" dirty="0" smtClean="0"/>
              <a:t>blueprint</a:t>
            </a:r>
            <a:r>
              <a:rPr lang="en-GB" sz="2800" dirty="0" smtClean="0"/>
              <a:t> for a </a:t>
            </a:r>
            <a:r>
              <a:rPr lang="en-GB" sz="2800" b="1" dirty="0" smtClean="0"/>
              <a:t>Part</a:t>
            </a:r>
          </a:p>
          <a:p>
            <a:pPr lvl="1"/>
            <a:r>
              <a:rPr lang="en-GB" dirty="0"/>
              <a:t>s</a:t>
            </a:r>
            <a:r>
              <a:rPr lang="en-GB" dirty="0" smtClean="0"/>
              <a:t>imilar to </a:t>
            </a:r>
            <a:r>
              <a:rPr lang="en-GB" b="1" dirty="0" smtClean="0"/>
              <a:t>Object</a:t>
            </a:r>
            <a:r>
              <a:rPr lang="en-GB" dirty="0" smtClean="0"/>
              <a:t> and </a:t>
            </a:r>
            <a:r>
              <a:rPr lang="en-GB" b="1" dirty="0" smtClean="0"/>
              <a:t>Type</a:t>
            </a:r>
            <a:r>
              <a:rPr lang="en-GB" dirty="0" smtClean="0"/>
              <a:t> in .NET</a:t>
            </a:r>
          </a:p>
          <a:p>
            <a:pPr lvl="1"/>
            <a:r>
              <a:rPr lang="en-GB" dirty="0" smtClean="0"/>
              <a:t>but can have </a:t>
            </a:r>
            <a:r>
              <a:rPr lang="en-GB" b="1" dirty="0" smtClean="0"/>
              <a:t>Part</a:t>
            </a:r>
            <a:r>
              <a:rPr lang="en-GB" dirty="0" smtClean="0"/>
              <a:t> without </a:t>
            </a:r>
            <a:r>
              <a:rPr lang="en-GB" b="1" dirty="0" err="1" smtClean="0"/>
              <a:t>PartDefinition</a:t>
            </a:r>
            <a:endParaRPr lang="en-GB" dirty="0" smtClean="0"/>
          </a:p>
        </p:txBody>
      </p:sp>
      <p:grpSp>
        <p:nvGrpSpPr>
          <p:cNvPr id="16" name="Group 15"/>
          <p:cNvGrpSpPr>
            <a:grpSpLocks noChangeAspect="1"/>
          </p:cNvGrpSpPr>
          <p:nvPr/>
        </p:nvGrpSpPr>
        <p:grpSpPr>
          <a:xfrm>
            <a:off x="311752" y="1221600"/>
            <a:ext cx="4280703" cy="1155348"/>
            <a:chOff x="1087913" y="2222579"/>
            <a:chExt cx="6552811" cy="2358110"/>
          </a:xfrm>
        </p:grpSpPr>
        <p:sp>
          <p:nvSpPr>
            <p:cNvPr id="10" name="Rounded Rectangle 9"/>
            <p:cNvSpPr/>
            <p:nvPr/>
          </p:nvSpPr>
          <p:spPr bwMode="auto">
            <a:xfrm>
              <a:off x="2843808" y="2780928"/>
              <a:ext cx="3456384" cy="129614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8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a:t>
              </a:r>
            </a:p>
          </p:txBody>
        </p:sp>
        <p:sp>
          <p:nvSpPr>
            <p:cNvPr id="11" name="Rounded Rectangle 10"/>
            <p:cNvSpPr/>
            <p:nvPr/>
          </p:nvSpPr>
          <p:spPr bwMode="auto">
            <a:xfrm>
              <a:off x="1087913" y="3763043"/>
              <a:ext cx="2376264" cy="64807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12" name="Rounded Rectangle 11"/>
            <p:cNvSpPr/>
            <p:nvPr/>
          </p:nvSpPr>
          <p:spPr bwMode="auto">
            <a:xfrm>
              <a:off x="1265297" y="3932617"/>
              <a:ext cx="2376264" cy="64807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13" name="Rounded Rectangle 12"/>
            <p:cNvSpPr/>
            <p:nvPr/>
          </p:nvSpPr>
          <p:spPr bwMode="auto">
            <a:xfrm>
              <a:off x="4959660" y="22225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14" name="Rounded Rectangle 13"/>
            <p:cNvSpPr/>
            <p:nvPr/>
          </p:nvSpPr>
          <p:spPr bwMode="auto">
            <a:xfrm>
              <a:off x="5112060" y="23749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sp>
          <p:nvSpPr>
            <p:cNvPr id="15" name="Rounded Rectangle 14"/>
            <p:cNvSpPr/>
            <p:nvPr/>
          </p:nvSpPr>
          <p:spPr bwMode="auto">
            <a:xfrm>
              <a:off x="5264460" y="2527379"/>
              <a:ext cx="2376264" cy="64807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grpSp>
      <p:grpSp>
        <p:nvGrpSpPr>
          <p:cNvPr id="17" name="Group 16"/>
          <p:cNvGrpSpPr>
            <a:grpSpLocks noChangeAspect="1"/>
          </p:cNvGrpSpPr>
          <p:nvPr/>
        </p:nvGrpSpPr>
        <p:grpSpPr>
          <a:xfrm>
            <a:off x="4655358" y="1221600"/>
            <a:ext cx="4280703" cy="1155348"/>
            <a:chOff x="1087913" y="2222579"/>
            <a:chExt cx="6552811" cy="2358110"/>
          </a:xfrm>
        </p:grpSpPr>
        <p:sp>
          <p:nvSpPr>
            <p:cNvPr id="18" name="Rounded Rectangle 17"/>
            <p:cNvSpPr/>
            <p:nvPr/>
          </p:nvSpPr>
          <p:spPr bwMode="auto">
            <a:xfrm>
              <a:off x="2843808" y="2780928"/>
              <a:ext cx="3456384" cy="1296144"/>
            </a:xfrm>
            <a:prstGeom prst="roundRect">
              <a:avLst/>
            </a:prstGeom>
            <a:noFill/>
            <a:ln w="57150">
              <a:solidFill>
                <a:schemeClr val="accent6"/>
              </a:solidFill>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b="1" dirty="0" err="1"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PartDefinition</a:t>
              </a:r>
              <a:endParaRPr lang="en-GB"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19" name="Rounded Rectangle 18"/>
            <p:cNvSpPr/>
            <p:nvPr/>
          </p:nvSpPr>
          <p:spPr bwMode="auto">
            <a:xfrm>
              <a:off x="1087913" y="3763043"/>
              <a:ext cx="2376264" cy="648072"/>
            </a:xfrm>
            <a:prstGeom prst="roundRect">
              <a:avLst/>
            </a:prstGeom>
            <a:noFill/>
            <a:ln>
              <a:solidFill>
                <a:schemeClr val="accent2"/>
              </a:solidFill>
              <a:prstDash val="sysDot"/>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20" name="Rounded Rectangle 19"/>
            <p:cNvSpPr/>
            <p:nvPr/>
          </p:nvSpPr>
          <p:spPr bwMode="auto">
            <a:xfrm>
              <a:off x="1265297" y="3932617"/>
              <a:ext cx="2376264" cy="648072"/>
            </a:xfrm>
            <a:prstGeom prst="roundRect">
              <a:avLst/>
            </a:prstGeom>
            <a:noFill/>
            <a:ln>
              <a:solidFill>
                <a:schemeClr val="accent2"/>
              </a:solidFill>
              <a:prstDash val="sysDot"/>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export</a:t>
              </a:r>
            </a:p>
          </p:txBody>
        </p:sp>
        <p:sp>
          <p:nvSpPr>
            <p:cNvPr id="21" name="Rounded Rectangle 20"/>
            <p:cNvSpPr/>
            <p:nvPr/>
          </p:nvSpPr>
          <p:spPr bwMode="auto">
            <a:xfrm>
              <a:off x="4959660" y="2222579"/>
              <a:ext cx="2376264" cy="648072"/>
            </a:xfrm>
            <a:prstGeom prst="roundRect">
              <a:avLst/>
            </a:prstGeom>
            <a:noFill/>
            <a:ln>
              <a:solidFill>
                <a:schemeClr val="accent1"/>
              </a:solidFill>
              <a:prstDash val="sysDot"/>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22" name="Rounded Rectangle 21"/>
            <p:cNvSpPr/>
            <p:nvPr/>
          </p:nvSpPr>
          <p:spPr bwMode="auto">
            <a:xfrm>
              <a:off x="5112060" y="2374979"/>
              <a:ext cx="2376264" cy="648072"/>
            </a:xfrm>
            <a:prstGeom prst="roundRect">
              <a:avLst/>
            </a:prstGeom>
            <a:noFill/>
            <a:ln>
              <a:solidFill>
                <a:schemeClr val="accent1"/>
              </a:solidFill>
              <a:prstDash val="sysDot"/>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ndParaRPr>
            </a:p>
          </p:txBody>
        </p:sp>
        <p:sp>
          <p:nvSpPr>
            <p:cNvPr id="23" name="Rounded Rectangle 22"/>
            <p:cNvSpPr/>
            <p:nvPr/>
          </p:nvSpPr>
          <p:spPr bwMode="auto">
            <a:xfrm>
              <a:off x="5264460" y="2527379"/>
              <a:ext cx="2376264" cy="648072"/>
            </a:xfrm>
            <a:prstGeom prst="roundRect">
              <a:avLst/>
            </a:prstGeom>
            <a:noFill/>
            <a:ln>
              <a:solidFill>
                <a:schemeClr val="accent1"/>
              </a:solidFill>
              <a:prstDash val="sysDot"/>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rPr>
                <a:t>import</a:t>
              </a:r>
            </a:p>
          </p:txBody>
        </p:sp>
      </p:grpSp>
      <p:grpSp>
        <p:nvGrpSpPr>
          <p:cNvPr id="31" name="Group 30"/>
          <p:cNvGrpSpPr/>
          <p:nvPr/>
        </p:nvGrpSpPr>
        <p:grpSpPr>
          <a:xfrm>
            <a:off x="2588569" y="2074730"/>
            <a:ext cx="4795169" cy="1035919"/>
            <a:chOff x="2588568" y="2478275"/>
            <a:chExt cx="4795169" cy="1381225"/>
          </a:xfrm>
        </p:grpSpPr>
        <p:cxnSp>
          <p:nvCxnSpPr>
            <p:cNvPr id="27" name="Curved Connector 26"/>
            <p:cNvCxnSpPr>
              <a:stCxn id="18" idx="2"/>
              <a:endCxn id="10" idx="2"/>
            </p:cNvCxnSpPr>
            <p:nvPr/>
          </p:nvCxnSpPr>
          <p:spPr>
            <a:xfrm rot="5400000">
              <a:off x="4759577" y="307266"/>
              <a:ext cx="1588" cy="4343606"/>
            </a:xfrm>
            <a:prstGeom prst="curvedConnector3">
              <a:avLst>
                <a:gd name="adj1" fmla="val 58428652"/>
              </a:avLst>
            </a:prstGeom>
            <a:ln>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0" name="TextBox 29"/>
            <p:cNvSpPr txBox="1"/>
            <p:nvPr/>
          </p:nvSpPr>
          <p:spPr>
            <a:xfrm>
              <a:off x="5788941" y="3284984"/>
              <a:ext cx="1594796" cy="574516"/>
            </a:xfrm>
            <a:prstGeom prst="rect">
              <a:avLst/>
            </a:prstGeom>
            <a:noFill/>
          </p:spPr>
          <p:txBody>
            <a:bodyPr wrap="none" lIns="0" tIns="0" rIns="0" bIns="0" rtlCol="0">
              <a:spAutoFit/>
            </a:bodyPr>
            <a:lstStyle/>
            <a:p>
              <a:r>
                <a:rPr lang="en-GB" sz="2800" dirty="0" err="1" smtClean="0">
                  <a:gradFill>
                    <a:gsLst>
                      <a:gs pos="0">
                        <a:schemeClr val="tx1"/>
                      </a:gs>
                      <a:gs pos="86000">
                        <a:schemeClr val="tx1"/>
                      </a:gs>
                    </a:gsLst>
                    <a:lin ang="5400000" scaled="0"/>
                  </a:gradFill>
                  <a:latin typeface="Buxton Sketch" pitchFamily="66" charset="0"/>
                </a:rPr>
                <a:t>CreatePart</a:t>
              </a:r>
              <a:r>
                <a:rPr lang="en-GB" sz="2800" dirty="0" smtClean="0">
                  <a:gradFill>
                    <a:gsLst>
                      <a:gs pos="0">
                        <a:schemeClr val="tx1"/>
                      </a:gs>
                      <a:gs pos="86000">
                        <a:schemeClr val="tx1"/>
                      </a:gs>
                    </a:gsLst>
                    <a:lin ang="5400000" scaled="0"/>
                  </a:gradFill>
                  <a:latin typeface="Buxton Sketch" pitchFamily="66" charset="0"/>
                </a:rPr>
                <a:t>()</a:t>
              </a:r>
            </a:p>
          </p:txBody>
        </p:sp>
      </p:grpSp>
    </p:spTree>
    <p:extLst>
      <p:ext uri="{BB962C8B-B14F-4D97-AF65-F5344CB8AC3E}">
        <p14:creationId xmlns:p14="http://schemas.microsoft.com/office/powerpoint/2010/main" val="3213433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plat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emplat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DC09 PPT Template (4 x 3)">
  <a:themeElements>
    <a:clrScheme name="PDC 200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C3D69B" mc:Ignorable=""/>
      </a:accent1>
      <a:accent2>
        <a:srgbClr xmlns:mc="http://schemas.openxmlformats.org/markup-compatibility/2006" xmlns:a14="http://schemas.microsoft.com/office/drawing/2010/main" val="7D706D" mc:Ignorable=""/>
      </a:accent2>
      <a:accent3>
        <a:srgbClr xmlns:mc="http://schemas.openxmlformats.org/markup-compatibility/2006" xmlns:a14="http://schemas.microsoft.com/office/drawing/2010/main" val="B8B2AE" mc:Ignorable=""/>
      </a:accent3>
      <a:accent4>
        <a:srgbClr xmlns:mc="http://schemas.openxmlformats.org/markup-compatibility/2006" xmlns:a14="http://schemas.microsoft.com/office/drawing/2010/main" val="DF8536" mc:Ignorable=""/>
      </a:accent4>
      <a:accent5>
        <a:srgbClr xmlns:mc="http://schemas.openxmlformats.org/markup-compatibility/2006" xmlns:a14="http://schemas.microsoft.com/office/drawing/2010/main" val="5F779C" mc:Ignorable=""/>
      </a:accent5>
      <a:accent6>
        <a:srgbClr xmlns:mc="http://schemas.openxmlformats.org/markup-compatibility/2006" xmlns:a14="http://schemas.microsoft.com/office/drawing/2010/main" val="AA534A"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1447</TotalTime>
  <Words>698</Words>
  <Application>Microsoft Office PowerPoint</Application>
  <PresentationFormat>On-screen Show (16:9)</PresentationFormat>
  <Paragraphs>254</Paragraphs>
  <Slides>26</Slides>
  <Notes>2</Notes>
  <HiddenSlides>1</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26</vt:i4>
      </vt:variant>
    </vt:vector>
  </HeadingPairs>
  <TitlesOfParts>
    <vt:vector size="39" baseType="lpstr">
      <vt:lpstr>Arial</vt:lpstr>
      <vt:lpstr>Segoe</vt:lpstr>
      <vt:lpstr>Raleway</vt:lpstr>
      <vt:lpstr>Wingdings</vt:lpstr>
      <vt:lpstr>Buxton Sketch</vt:lpstr>
      <vt:lpstr>Calibri</vt:lpstr>
      <vt:lpstr>Segoe UI</vt:lpstr>
      <vt:lpstr>Template</vt:lpstr>
      <vt:lpstr>1_Office Theme</vt:lpstr>
      <vt:lpstr>1_Template</vt:lpstr>
      <vt:lpstr>2_Template</vt:lpstr>
      <vt:lpstr>3_Template</vt:lpstr>
      <vt:lpstr>PDC09 PPT Template (4 x 3)</vt:lpstr>
      <vt:lpstr>Silverlight 4 – A Guided Tour of MEF</vt:lpstr>
      <vt:lpstr>MEF – What is it? How and when do I get it?</vt:lpstr>
      <vt:lpstr>“scenario”</vt:lpstr>
      <vt:lpstr>using MEF in our scenario</vt:lpstr>
      <vt:lpstr>MEF models composable parts</vt:lpstr>
      <vt:lpstr>MEF composes parts</vt:lpstr>
      <vt:lpstr>which parts compose together?</vt:lpstr>
      <vt:lpstr>matching imports to exports</vt:lpstr>
      <vt:lpstr>parts &amp; part definitions</vt:lpstr>
      <vt:lpstr>container draws parts from catalogs</vt:lpstr>
      <vt:lpstr>or mix in pre-instantiated parts</vt:lpstr>
      <vt:lpstr>the built-in catalogs* (* one is missing, we’ll come back to it later )</vt:lpstr>
      <vt:lpstr>things change - recomposition</vt:lpstr>
      <vt:lpstr>recomposition is key for Silverlight</vt:lpstr>
      <vt:lpstr>recomposition &amp; DeploymentCatalog ( completing our story of built-in catalogs )</vt:lpstr>
      <vt:lpstr>stable composition</vt:lpstr>
      <vt:lpstr>stable composition</vt:lpstr>
      <vt:lpstr>MEF and Model View ViewModel</vt:lpstr>
      <vt:lpstr>MEF and MVVM</vt:lpstr>
      <vt:lpstr>Pointers to more advanced topics</vt:lpstr>
      <vt:lpstr>part ownership</vt:lpstr>
      <vt:lpstr>extensibility – catalogs &amp; export providers</vt:lpstr>
      <vt:lpstr>extensibility – programming models</vt:lpstr>
      <vt:lpstr>resources</vt:lpstr>
      <vt:lpstr>thank you </vt:lpstr>
      <vt:lpstr>Silverlight 4 – A Guided Tour of MEF</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Silverlight 4 – A Guided Tour of MEF</dc:title>
  <dc:creator>Mike Taulty</dc:creator>
  <cp:lastModifiedBy>Mike Taulty</cp:lastModifiedBy>
  <cp:revision>57</cp:revision>
  <dcterms:created xsi:type="dcterms:W3CDTF">2010-03-19T12:58:14Z</dcterms:created>
  <dcterms:modified xsi:type="dcterms:W3CDTF">2010-04-01T07:42:57Z</dcterms:modified>
</cp:coreProperties>
</file>